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4"/>
  </p:notesMasterIdLst>
  <p:sldIdLst>
    <p:sldId id="256" r:id="rId2"/>
    <p:sldId id="257" r:id="rId3"/>
    <p:sldId id="258" r:id="rId4"/>
    <p:sldId id="259" r:id="rId5"/>
    <p:sldId id="260" r:id="rId6"/>
    <p:sldId id="272" r:id="rId7"/>
    <p:sldId id="262" r:id="rId8"/>
    <p:sldId id="261" r:id="rId9"/>
    <p:sldId id="263" r:id="rId10"/>
    <p:sldId id="267" r:id="rId11"/>
    <p:sldId id="265" r:id="rId12"/>
    <p:sldId id="264" r:id="rId13"/>
    <p:sldId id="266" r:id="rId14"/>
    <p:sldId id="274" r:id="rId15"/>
    <p:sldId id="276" r:id="rId16"/>
    <p:sldId id="268" r:id="rId17"/>
    <p:sldId id="269" r:id="rId18"/>
    <p:sldId id="270" r:id="rId19"/>
    <p:sldId id="271" r:id="rId20"/>
    <p:sldId id="273" r:id="rId21"/>
    <p:sldId id="277" r:id="rId22"/>
    <p:sldId id="278" r:id="rId23"/>
    <p:sldId id="279" r:id="rId24"/>
    <p:sldId id="280" r:id="rId25"/>
    <p:sldId id="281" r:id="rId26"/>
    <p:sldId id="282" r:id="rId27"/>
    <p:sldId id="284" r:id="rId28"/>
    <p:sldId id="286" r:id="rId29"/>
    <p:sldId id="287" r:id="rId30"/>
    <p:sldId id="283" r:id="rId31"/>
    <p:sldId id="285" r:id="rId32"/>
    <p:sldId id="288" r:id="rId33"/>
    <p:sldId id="289" r:id="rId34"/>
    <p:sldId id="290" r:id="rId35"/>
    <p:sldId id="291" r:id="rId36"/>
    <p:sldId id="292" r:id="rId37"/>
    <p:sldId id="293" r:id="rId38"/>
    <p:sldId id="294" r:id="rId39"/>
    <p:sldId id="295" r:id="rId40"/>
    <p:sldId id="296" r:id="rId41"/>
    <p:sldId id="297" r:id="rId42"/>
    <p:sldId id="298"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FEFE9F3-D905-42B1-9FBF-4A4F28082394}">
          <p14:sldIdLst>
            <p14:sldId id="256"/>
            <p14:sldId id="257"/>
            <p14:sldId id="258"/>
            <p14:sldId id="259"/>
            <p14:sldId id="260"/>
            <p14:sldId id="272"/>
            <p14:sldId id="262"/>
            <p14:sldId id="261"/>
            <p14:sldId id="263"/>
            <p14:sldId id="267"/>
            <p14:sldId id="265"/>
            <p14:sldId id="264"/>
            <p14:sldId id="266"/>
            <p14:sldId id="274"/>
            <p14:sldId id="276"/>
            <p14:sldId id="268"/>
            <p14:sldId id="269"/>
            <p14:sldId id="270"/>
            <p14:sldId id="271"/>
            <p14:sldId id="273"/>
            <p14:sldId id="277"/>
            <p14:sldId id="278"/>
            <p14:sldId id="279"/>
            <p14:sldId id="280"/>
            <p14:sldId id="281"/>
            <p14:sldId id="282"/>
            <p14:sldId id="284"/>
            <p14:sldId id="286"/>
            <p14:sldId id="287"/>
            <p14:sldId id="283"/>
            <p14:sldId id="285"/>
            <p14:sldId id="288"/>
            <p14:sldId id="289"/>
            <p14:sldId id="290"/>
            <p14:sldId id="291"/>
            <p14:sldId id="292"/>
            <p14:sldId id="293"/>
            <p14:sldId id="294"/>
            <p14:sldId id="295"/>
            <p14:sldId id="296"/>
            <p14:sldId id="297"/>
            <p14:sldId id="298"/>
          </p14:sldIdLst>
        </p14:section>
        <p14:section name="Untitled Section" id="{14522365-CC65-41F8-9C71-5E350ED63CF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3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B6B79D-424F-4FFE-B2D1-2427B1364CE1}"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sr-Latn-RS"/>
        </a:p>
      </dgm:t>
    </dgm:pt>
    <dgm:pt modelId="{F2C7CC7C-5D87-462D-A2BC-29AB08509AA3}">
      <dgm:prSet/>
      <dgm:spPr/>
      <dgm:t>
        <a:bodyPr/>
        <a:lstStyle/>
        <a:p>
          <a:pPr rtl="0"/>
          <a:r>
            <a:rPr lang="sr-Cyrl-RS" smtClean="0"/>
            <a:t>Према броју стихова у строфи разликујемо:</a:t>
          </a:r>
          <a:endParaRPr lang="sr-Latn-RS"/>
        </a:p>
      </dgm:t>
    </dgm:pt>
    <dgm:pt modelId="{CE3E3FD5-8716-4441-A43E-3292F035B71F}" type="parTrans" cxnId="{51D47F26-361D-4133-BF4E-082216434954}">
      <dgm:prSet/>
      <dgm:spPr/>
      <dgm:t>
        <a:bodyPr/>
        <a:lstStyle/>
        <a:p>
          <a:endParaRPr lang="sr-Latn-RS"/>
        </a:p>
      </dgm:t>
    </dgm:pt>
    <dgm:pt modelId="{FC0B207D-B41B-44CC-B7FF-4D83A22BC6DA}" type="sibTrans" cxnId="{51D47F26-361D-4133-BF4E-082216434954}">
      <dgm:prSet/>
      <dgm:spPr/>
      <dgm:t>
        <a:bodyPr/>
        <a:lstStyle/>
        <a:p>
          <a:endParaRPr lang="sr-Latn-RS"/>
        </a:p>
      </dgm:t>
    </dgm:pt>
    <dgm:pt modelId="{A7F6C83C-18B2-497F-B298-BCDD5866567B}">
      <dgm:prSet/>
      <dgm:spPr/>
      <dgm:t>
        <a:bodyPr/>
        <a:lstStyle/>
        <a:p>
          <a:pPr rtl="0"/>
          <a:r>
            <a:rPr lang="sr-Cyrl-RS" smtClean="0"/>
            <a:t>МОНОСТИХ (само један стих у строфи)</a:t>
          </a:r>
          <a:endParaRPr lang="sr-Latn-RS"/>
        </a:p>
      </dgm:t>
    </dgm:pt>
    <dgm:pt modelId="{A55C9971-4A4C-4828-B1B3-6016A0729C3E}" type="parTrans" cxnId="{92D7ADFC-887B-4309-9D77-CE9BB968BB6D}">
      <dgm:prSet/>
      <dgm:spPr/>
      <dgm:t>
        <a:bodyPr/>
        <a:lstStyle/>
        <a:p>
          <a:endParaRPr lang="sr-Latn-RS"/>
        </a:p>
      </dgm:t>
    </dgm:pt>
    <dgm:pt modelId="{70C00DF0-65A8-410C-B1CA-7B37FF26877C}" type="sibTrans" cxnId="{92D7ADFC-887B-4309-9D77-CE9BB968BB6D}">
      <dgm:prSet/>
      <dgm:spPr/>
      <dgm:t>
        <a:bodyPr/>
        <a:lstStyle/>
        <a:p>
          <a:endParaRPr lang="sr-Latn-RS"/>
        </a:p>
      </dgm:t>
    </dgm:pt>
    <dgm:pt modelId="{C919FD57-47C7-4D27-AA50-A570553A83CF}">
      <dgm:prSet/>
      <dgm:spPr/>
      <dgm:t>
        <a:bodyPr/>
        <a:lstStyle/>
        <a:p>
          <a:pPr rtl="0"/>
          <a:r>
            <a:rPr lang="sr-Cyrl-RS" smtClean="0"/>
            <a:t>ДВОСТИХ или ДИСТИХ (2 стиха у строфи)</a:t>
          </a:r>
          <a:endParaRPr lang="sr-Latn-RS"/>
        </a:p>
      </dgm:t>
    </dgm:pt>
    <dgm:pt modelId="{1C6B5F41-079A-41AE-A708-6F6B3AD47AF3}" type="parTrans" cxnId="{9DC39A2A-0F4E-406C-99AA-9BB9B490817B}">
      <dgm:prSet/>
      <dgm:spPr/>
      <dgm:t>
        <a:bodyPr/>
        <a:lstStyle/>
        <a:p>
          <a:endParaRPr lang="sr-Latn-RS"/>
        </a:p>
      </dgm:t>
    </dgm:pt>
    <dgm:pt modelId="{6AB99D7E-F080-4DA6-912A-B34A5D299DBF}" type="sibTrans" cxnId="{9DC39A2A-0F4E-406C-99AA-9BB9B490817B}">
      <dgm:prSet/>
      <dgm:spPr/>
      <dgm:t>
        <a:bodyPr/>
        <a:lstStyle/>
        <a:p>
          <a:endParaRPr lang="sr-Latn-RS"/>
        </a:p>
      </dgm:t>
    </dgm:pt>
    <dgm:pt modelId="{7C20E59C-10F4-48B3-BCAA-6D550E55C1B6}">
      <dgm:prSet/>
      <dgm:spPr/>
      <dgm:t>
        <a:bodyPr/>
        <a:lstStyle/>
        <a:p>
          <a:pPr rtl="0"/>
          <a:r>
            <a:rPr lang="sr-Cyrl-RS" smtClean="0"/>
            <a:t>ТРОСТИХ или ТЕРЦЕТ (3 стиха у строфи)</a:t>
          </a:r>
          <a:endParaRPr lang="sr-Latn-RS"/>
        </a:p>
      </dgm:t>
    </dgm:pt>
    <dgm:pt modelId="{4ED6603F-8653-45A1-9F2A-109BE4BCE3EA}" type="parTrans" cxnId="{DB0E91EA-EDB1-4E73-976C-90135694EC51}">
      <dgm:prSet/>
      <dgm:spPr/>
      <dgm:t>
        <a:bodyPr/>
        <a:lstStyle/>
        <a:p>
          <a:endParaRPr lang="sr-Latn-RS"/>
        </a:p>
      </dgm:t>
    </dgm:pt>
    <dgm:pt modelId="{2E466E34-6AE4-41AD-9E90-E17C30C491E7}" type="sibTrans" cxnId="{DB0E91EA-EDB1-4E73-976C-90135694EC51}">
      <dgm:prSet/>
      <dgm:spPr/>
      <dgm:t>
        <a:bodyPr/>
        <a:lstStyle/>
        <a:p>
          <a:endParaRPr lang="sr-Latn-RS"/>
        </a:p>
      </dgm:t>
    </dgm:pt>
    <dgm:pt modelId="{180C79EE-429A-43C6-8E5A-A91FEDD62678}">
      <dgm:prSet/>
      <dgm:spPr/>
      <dgm:t>
        <a:bodyPr/>
        <a:lstStyle/>
        <a:p>
          <a:pPr rtl="0"/>
          <a:r>
            <a:rPr lang="sr-Cyrl-RS" smtClean="0"/>
            <a:t>ЧЕТВОРОСТИХ или КАТРЕН (4 стиха у стофи)</a:t>
          </a:r>
          <a:endParaRPr lang="sr-Latn-RS"/>
        </a:p>
      </dgm:t>
    </dgm:pt>
    <dgm:pt modelId="{0B22E793-67B4-40AB-AB88-2BCE7B0502C3}" type="parTrans" cxnId="{E9718821-259D-4AD2-94B8-B68523638CAB}">
      <dgm:prSet/>
      <dgm:spPr/>
      <dgm:t>
        <a:bodyPr/>
        <a:lstStyle/>
        <a:p>
          <a:endParaRPr lang="sr-Latn-RS"/>
        </a:p>
      </dgm:t>
    </dgm:pt>
    <dgm:pt modelId="{33AC8E9E-3E32-4CF8-A721-8C8B6716C402}" type="sibTrans" cxnId="{E9718821-259D-4AD2-94B8-B68523638CAB}">
      <dgm:prSet/>
      <dgm:spPr/>
      <dgm:t>
        <a:bodyPr/>
        <a:lstStyle/>
        <a:p>
          <a:endParaRPr lang="sr-Latn-RS"/>
        </a:p>
      </dgm:t>
    </dgm:pt>
    <dgm:pt modelId="{5AA9B76B-48B7-4C4A-A5CB-960276781504}">
      <dgm:prSet/>
      <dgm:spPr/>
      <dgm:t>
        <a:bodyPr/>
        <a:lstStyle/>
        <a:p>
          <a:pPr rtl="0"/>
          <a:r>
            <a:rPr lang="sr-Cyrl-RS" smtClean="0"/>
            <a:t>ПЕТОСТИХ или КВИНТА (5 стихова у строфи)</a:t>
          </a:r>
          <a:endParaRPr lang="sr-Latn-RS"/>
        </a:p>
      </dgm:t>
    </dgm:pt>
    <dgm:pt modelId="{EBA3DBEA-9DEB-4ABF-93BB-12B650FBCB9E}" type="parTrans" cxnId="{0CA9B724-FA22-4352-8C70-E6864A03E00B}">
      <dgm:prSet/>
      <dgm:spPr/>
      <dgm:t>
        <a:bodyPr/>
        <a:lstStyle/>
        <a:p>
          <a:endParaRPr lang="sr-Latn-RS"/>
        </a:p>
      </dgm:t>
    </dgm:pt>
    <dgm:pt modelId="{A90C3B5F-64A4-412C-9FCC-E413A3CB8544}" type="sibTrans" cxnId="{0CA9B724-FA22-4352-8C70-E6864A03E00B}">
      <dgm:prSet/>
      <dgm:spPr/>
      <dgm:t>
        <a:bodyPr/>
        <a:lstStyle/>
        <a:p>
          <a:endParaRPr lang="sr-Latn-RS"/>
        </a:p>
      </dgm:t>
    </dgm:pt>
    <dgm:pt modelId="{2B553758-46F8-4402-9E1C-936BED7B768E}">
      <dgm:prSet/>
      <dgm:spPr/>
      <dgm:t>
        <a:bodyPr/>
        <a:lstStyle/>
        <a:p>
          <a:pPr rtl="0"/>
          <a:r>
            <a:rPr lang="sr-Cyrl-RS" smtClean="0"/>
            <a:t>ШЕСТОСТИХ или СЕКСТИНА (6 стихова у строфи)</a:t>
          </a:r>
          <a:endParaRPr lang="sr-Latn-RS"/>
        </a:p>
      </dgm:t>
    </dgm:pt>
    <dgm:pt modelId="{83B013AF-3F7C-4161-96CE-79D4D15771DE}" type="parTrans" cxnId="{63F0E74C-4BDD-4CDB-AE06-FBC44ABA59AC}">
      <dgm:prSet/>
      <dgm:spPr/>
      <dgm:t>
        <a:bodyPr/>
        <a:lstStyle/>
        <a:p>
          <a:endParaRPr lang="sr-Latn-RS"/>
        </a:p>
      </dgm:t>
    </dgm:pt>
    <dgm:pt modelId="{D0E4ACF2-D937-449D-81A8-B9155216974B}" type="sibTrans" cxnId="{63F0E74C-4BDD-4CDB-AE06-FBC44ABA59AC}">
      <dgm:prSet/>
      <dgm:spPr/>
      <dgm:t>
        <a:bodyPr/>
        <a:lstStyle/>
        <a:p>
          <a:endParaRPr lang="sr-Latn-RS"/>
        </a:p>
      </dgm:t>
    </dgm:pt>
    <dgm:pt modelId="{D8798F0D-B945-4A27-BD1F-57F6243A8FB5}">
      <dgm:prSet/>
      <dgm:spPr/>
      <dgm:t>
        <a:bodyPr/>
        <a:lstStyle/>
        <a:p>
          <a:pPr rtl="0"/>
          <a:r>
            <a:rPr lang="sr-Cyrl-RS" smtClean="0"/>
            <a:t>СЕДМОСТИХ или СЕПТИМА(7)</a:t>
          </a:r>
          <a:endParaRPr lang="sr-Latn-RS"/>
        </a:p>
      </dgm:t>
    </dgm:pt>
    <dgm:pt modelId="{470DCAB1-0236-42B9-974A-6D42B64B2AA7}" type="parTrans" cxnId="{A11CFBE3-7661-4891-8996-5BC8A1DE32BD}">
      <dgm:prSet/>
      <dgm:spPr/>
      <dgm:t>
        <a:bodyPr/>
        <a:lstStyle/>
        <a:p>
          <a:endParaRPr lang="sr-Latn-RS"/>
        </a:p>
      </dgm:t>
    </dgm:pt>
    <dgm:pt modelId="{592AE2C6-1287-45C4-9C9E-23AB5C7F4186}" type="sibTrans" cxnId="{A11CFBE3-7661-4891-8996-5BC8A1DE32BD}">
      <dgm:prSet/>
      <dgm:spPr/>
      <dgm:t>
        <a:bodyPr/>
        <a:lstStyle/>
        <a:p>
          <a:endParaRPr lang="sr-Latn-RS"/>
        </a:p>
      </dgm:t>
    </dgm:pt>
    <dgm:pt modelId="{BCEDCCA6-B9FD-4869-A158-2F860E905B34}">
      <dgm:prSet/>
      <dgm:spPr/>
      <dgm:t>
        <a:bodyPr/>
        <a:lstStyle/>
        <a:p>
          <a:pPr rtl="0"/>
          <a:r>
            <a:rPr lang="sr-Cyrl-RS" smtClean="0"/>
            <a:t>ОСМОСТИХ  или ОКТАВА (8)</a:t>
          </a:r>
          <a:endParaRPr lang="sr-Latn-RS"/>
        </a:p>
      </dgm:t>
    </dgm:pt>
    <dgm:pt modelId="{A1E1E345-C8F7-4628-A6E0-4FA359A1DF69}" type="parTrans" cxnId="{EE83E044-1F6A-43B8-9319-6D2E812B4F2F}">
      <dgm:prSet/>
      <dgm:spPr/>
      <dgm:t>
        <a:bodyPr/>
        <a:lstStyle/>
        <a:p>
          <a:endParaRPr lang="sr-Latn-RS"/>
        </a:p>
      </dgm:t>
    </dgm:pt>
    <dgm:pt modelId="{AD08DAD7-3DEB-4988-A5AB-9B8103F6DF57}" type="sibTrans" cxnId="{EE83E044-1F6A-43B8-9319-6D2E812B4F2F}">
      <dgm:prSet/>
      <dgm:spPr/>
      <dgm:t>
        <a:bodyPr/>
        <a:lstStyle/>
        <a:p>
          <a:endParaRPr lang="sr-Latn-RS"/>
        </a:p>
      </dgm:t>
    </dgm:pt>
    <dgm:pt modelId="{B7245807-103E-4570-BFB7-47B47E7C96FD}">
      <dgm:prSet/>
      <dgm:spPr/>
      <dgm:t>
        <a:bodyPr/>
        <a:lstStyle/>
        <a:p>
          <a:pPr rtl="0"/>
          <a:r>
            <a:rPr lang="sr-Cyrl-RS" smtClean="0"/>
            <a:t>ДЕВЕТОСТИХ  или НОНА... (9)</a:t>
          </a:r>
          <a:endParaRPr lang="sr-Latn-RS"/>
        </a:p>
      </dgm:t>
    </dgm:pt>
    <dgm:pt modelId="{B64F6E8C-0799-4972-8519-BA50FE666F7A}" type="parTrans" cxnId="{9D421380-5B24-4370-AAE9-73C6C8C073D1}">
      <dgm:prSet/>
      <dgm:spPr/>
      <dgm:t>
        <a:bodyPr/>
        <a:lstStyle/>
        <a:p>
          <a:endParaRPr lang="sr-Latn-RS"/>
        </a:p>
      </dgm:t>
    </dgm:pt>
    <dgm:pt modelId="{B4F1DF42-5640-4759-839A-1D664409C1FD}" type="sibTrans" cxnId="{9D421380-5B24-4370-AAE9-73C6C8C073D1}">
      <dgm:prSet/>
      <dgm:spPr/>
      <dgm:t>
        <a:bodyPr/>
        <a:lstStyle/>
        <a:p>
          <a:endParaRPr lang="sr-Latn-RS"/>
        </a:p>
      </dgm:t>
    </dgm:pt>
    <dgm:pt modelId="{A511CBA0-7962-4EAC-A804-BF8ED8332E98}">
      <dgm:prSet/>
      <dgm:spPr/>
      <dgm:t>
        <a:bodyPr/>
        <a:lstStyle/>
        <a:p>
          <a:pPr rtl="0"/>
          <a:r>
            <a:rPr lang="sr-Cyrl-RS" smtClean="0"/>
            <a:t>ДЕСЕТОСТИХ или ДЕЦИМА (10)</a:t>
          </a:r>
          <a:endParaRPr lang="sr-Latn-RS"/>
        </a:p>
      </dgm:t>
    </dgm:pt>
    <dgm:pt modelId="{73113EFF-670E-4079-AEFC-C6A98C8F0431}" type="parTrans" cxnId="{FBB74773-957A-4FAE-825D-D7A98C6DDC5B}">
      <dgm:prSet/>
      <dgm:spPr/>
      <dgm:t>
        <a:bodyPr/>
        <a:lstStyle/>
        <a:p>
          <a:endParaRPr lang="sr-Latn-RS"/>
        </a:p>
      </dgm:t>
    </dgm:pt>
    <dgm:pt modelId="{E46CAA73-7A99-4B71-B930-2721D65C1CE4}" type="sibTrans" cxnId="{FBB74773-957A-4FAE-825D-D7A98C6DDC5B}">
      <dgm:prSet/>
      <dgm:spPr/>
      <dgm:t>
        <a:bodyPr/>
        <a:lstStyle/>
        <a:p>
          <a:endParaRPr lang="sr-Latn-RS"/>
        </a:p>
      </dgm:t>
    </dgm:pt>
    <dgm:pt modelId="{A77EBB37-A366-46B7-8A0A-DBA1FE3E9E3B}" type="pres">
      <dgm:prSet presAssocID="{84B6B79D-424F-4FFE-B2D1-2427B1364CE1}" presName="Name0" presStyleCnt="0">
        <dgm:presLayoutVars>
          <dgm:dir/>
          <dgm:animLvl val="lvl"/>
          <dgm:resizeHandles val="exact"/>
        </dgm:presLayoutVars>
      </dgm:prSet>
      <dgm:spPr/>
    </dgm:pt>
    <dgm:pt modelId="{054BBAC7-A8C5-417C-9D14-E88E459C1166}" type="pres">
      <dgm:prSet presAssocID="{F2C7CC7C-5D87-462D-A2BC-29AB08509AA3}" presName="composite" presStyleCnt="0"/>
      <dgm:spPr/>
    </dgm:pt>
    <dgm:pt modelId="{373578C7-C365-4D50-AE69-F3B2A6302F02}" type="pres">
      <dgm:prSet presAssocID="{F2C7CC7C-5D87-462D-A2BC-29AB08509AA3}" presName="parTx" presStyleLbl="alignNode1" presStyleIdx="0" presStyleCnt="1">
        <dgm:presLayoutVars>
          <dgm:chMax val="0"/>
          <dgm:chPref val="0"/>
          <dgm:bulletEnabled val="1"/>
        </dgm:presLayoutVars>
      </dgm:prSet>
      <dgm:spPr/>
    </dgm:pt>
    <dgm:pt modelId="{6C6422E9-D32A-4355-A00D-F3932D5E205F}" type="pres">
      <dgm:prSet presAssocID="{F2C7CC7C-5D87-462D-A2BC-29AB08509AA3}" presName="desTx" presStyleLbl="alignAccFollowNode1" presStyleIdx="0" presStyleCnt="1">
        <dgm:presLayoutVars>
          <dgm:bulletEnabled val="1"/>
        </dgm:presLayoutVars>
      </dgm:prSet>
      <dgm:spPr/>
    </dgm:pt>
  </dgm:ptLst>
  <dgm:cxnLst>
    <dgm:cxn modelId="{9D421380-5B24-4370-AAE9-73C6C8C073D1}" srcId="{F2C7CC7C-5D87-462D-A2BC-29AB08509AA3}" destId="{B7245807-103E-4570-BFB7-47B47E7C96FD}" srcOrd="8" destOrd="0" parTransId="{B64F6E8C-0799-4972-8519-BA50FE666F7A}" sibTransId="{B4F1DF42-5640-4759-839A-1D664409C1FD}"/>
    <dgm:cxn modelId="{EE83E044-1F6A-43B8-9319-6D2E812B4F2F}" srcId="{F2C7CC7C-5D87-462D-A2BC-29AB08509AA3}" destId="{BCEDCCA6-B9FD-4869-A158-2F860E905B34}" srcOrd="7" destOrd="0" parTransId="{A1E1E345-C8F7-4628-A6E0-4FA359A1DF69}" sibTransId="{AD08DAD7-3DEB-4988-A5AB-9B8103F6DF57}"/>
    <dgm:cxn modelId="{5087ADEB-2E1E-4124-850B-C4EE2C3DCF21}" type="presOf" srcId="{F2C7CC7C-5D87-462D-A2BC-29AB08509AA3}" destId="{373578C7-C365-4D50-AE69-F3B2A6302F02}" srcOrd="0" destOrd="0" presId="urn:microsoft.com/office/officeart/2005/8/layout/hList1"/>
    <dgm:cxn modelId="{460AE82D-527E-4A5C-94D0-25016CCFAD95}" type="presOf" srcId="{180C79EE-429A-43C6-8E5A-A91FEDD62678}" destId="{6C6422E9-D32A-4355-A00D-F3932D5E205F}" srcOrd="0" destOrd="3" presId="urn:microsoft.com/office/officeart/2005/8/layout/hList1"/>
    <dgm:cxn modelId="{DB0E91EA-EDB1-4E73-976C-90135694EC51}" srcId="{F2C7CC7C-5D87-462D-A2BC-29AB08509AA3}" destId="{7C20E59C-10F4-48B3-BCAA-6D550E55C1B6}" srcOrd="2" destOrd="0" parTransId="{4ED6603F-8653-45A1-9F2A-109BE4BCE3EA}" sibTransId="{2E466E34-6AE4-41AD-9E90-E17C30C491E7}"/>
    <dgm:cxn modelId="{A11CFBE3-7661-4891-8996-5BC8A1DE32BD}" srcId="{F2C7CC7C-5D87-462D-A2BC-29AB08509AA3}" destId="{D8798F0D-B945-4A27-BD1F-57F6243A8FB5}" srcOrd="6" destOrd="0" parTransId="{470DCAB1-0236-42B9-974A-6D42B64B2AA7}" sibTransId="{592AE2C6-1287-45C4-9C9E-23AB5C7F4186}"/>
    <dgm:cxn modelId="{C71CEF4F-101F-4F59-B1BE-F611DBC8620D}" type="presOf" srcId="{2B553758-46F8-4402-9E1C-936BED7B768E}" destId="{6C6422E9-D32A-4355-A00D-F3932D5E205F}" srcOrd="0" destOrd="5" presId="urn:microsoft.com/office/officeart/2005/8/layout/hList1"/>
    <dgm:cxn modelId="{C610D849-B288-46A0-A539-42D8865B3C8E}" type="presOf" srcId="{B7245807-103E-4570-BFB7-47B47E7C96FD}" destId="{6C6422E9-D32A-4355-A00D-F3932D5E205F}" srcOrd="0" destOrd="8" presId="urn:microsoft.com/office/officeart/2005/8/layout/hList1"/>
    <dgm:cxn modelId="{11E9C1A5-0ED0-4320-945B-CBB6DAA26DF8}" type="presOf" srcId="{A7F6C83C-18B2-497F-B298-BCDD5866567B}" destId="{6C6422E9-D32A-4355-A00D-F3932D5E205F}" srcOrd="0" destOrd="0" presId="urn:microsoft.com/office/officeart/2005/8/layout/hList1"/>
    <dgm:cxn modelId="{C01130A3-5A70-4B3D-8AA2-3814B4810698}" type="presOf" srcId="{7C20E59C-10F4-48B3-BCAA-6D550E55C1B6}" destId="{6C6422E9-D32A-4355-A00D-F3932D5E205F}" srcOrd="0" destOrd="2" presId="urn:microsoft.com/office/officeart/2005/8/layout/hList1"/>
    <dgm:cxn modelId="{CA401CE6-2781-4A67-9B21-A7A068F7616A}" type="presOf" srcId="{BCEDCCA6-B9FD-4869-A158-2F860E905B34}" destId="{6C6422E9-D32A-4355-A00D-F3932D5E205F}" srcOrd="0" destOrd="7" presId="urn:microsoft.com/office/officeart/2005/8/layout/hList1"/>
    <dgm:cxn modelId="{E9718821-259D-4AD2-94B8-B68523638CAB}" srcId="{F2C7CC7C-5D87-462D-A2BC-29AB08509AA3}" destId="{180C79EE-429A-43C6-8E5A-A91FEDD62678}" srcOrd="3" destOrd="0" parTransId="{0B22E793-67B4-40AB-AB88-2BCE7B0502C3}" sibTransId="{33AC8E9E-3E32-4CF8-A721-8C8B6716C402}"/>
    <dgm:cxn modelId="{51D47F26-361D-4133-BF4E-082216434954}" srcId="{84B6B79D-424F-4FFE-B2D1-2427B1364CE1}" destId="{F2C7CC7C-5D87-462D-A2BC-29AB08509AA3}" srcOrd="0" destOrd="0" parTransId="{CE3E3FD5-8716-4441-A43E-3292F035B71F}" sibTransId="{FC0B207D-B41B-44CC-B7FF-4D83A22BC6DA}"/>
    <dgm:cxn modelId="{F944ABC5-7BF3-4858-96D8-579233325C54}" type="presOf" srcId="{D8798F0D-B945-4A27-BD1F-57F6243A8FB5}" destId="{6C6422E9-D32A-4355-A00D-F3932D5E205F}" srcOrd="0" destOrd="6" presId="urn:microsoft.com/office/officeart/2005/8/layout/hList1"/>
    <dgm:cxn modelId="{92D7ADFC-887B-4309-9D77-CE9BB968BB6D}" srcId="{F2C7CC7C-5D87-462D-A2BC-29AB08509AA3}" destId="{A7F6C83C-18B2-497F-B298-BCDD5866567B}" srcOrd="0" destOrd="0" parTransId="{A55C9971-4A4C-4828-B1B3-6016A0729C3E}" sibTransId="{70C00DF0-65A8-410C-B1CA-7B37FF26877C}"/>
    <dgm:cxn modelId="{C899F2A8-8382-4E88-AE26-63F8C33E08AF}" type="presOf" srcId="{A511CBA0-7962-4EAC-A804-BF8ED8332E98}" destId="{6C6422E9-D32A-4355-A00D-F3932D5E205F}" srcOrd="0" destOrd="9" presId="urn:microsoft.com/office/officeart/2005/8/layout/hList1"/>
    <dgm:cxn modelId="{FBB74773-957A-4FAE-825D-D7A98C6DDC5B}" srcId="{F2C7CC7C-5D87-462D-A2BC-29AB08509AA3}" destId="{A511CBA0-7962-4EAC-A804-BF8ED8332E98}" srcOrd="9" destOrd="0" parTransId="{73113EFF-670E-4079-AEFC-C6A98C8F0431}" sibTransId="{E46CAA73-7A99-4B71-B930-2721D65C1CE4}"/>
    <dgm:cxn modelId="{1DE0B74C-78BA-4ADE-BA75-FDC9D5ADC824}" type="presOf" srcId="{5AA9B76B-48B7-4C4A-A5CB-960276781504}" destId="{6C6422E9-D32A-4355-A00D-F3932D5E205F}" srcOrd="0" destOrd="4" presId="urn:microsoft.com/office/officeart/2005/8/layout/hList1"/>
    <dgm:cxn modelId="{9DC39A2A-0F4E-406C-99AA-9BB9B490817B}" srcId="{F2C7CC7C-5D87-462D-A2BC-29AB08509AA3}" destId="{C919FD57-47C7-4D27-AA50-A570553A83CF}" srcOrd="1" destOrd="0" parTransId="{1C6B5F41-079A-41AE-A708-6F6B3AD47AF3}" sibTransId="{6AB99D7E-F080-4DA6-912A-B34A5D299DBF}"/>
    <dgm:cxn modelId="{0CA9B724-FA22-4352-8C70-E6864A03E00B}" srcId="{F2C7CC7C-5D87-462D-A2BC-29AB08509AA3}" destId="{5AA9B76B-48B7-4C4A-A5CB-960276781504}" srcOrd="4" destOrd="0" parTransId="{EBA3DBEA-9DEB-4ABF-93BB-12B650FBCB9E}" sibTransId="{A90C3B5F-64A4-412C-9FCC-E413A3CB8544}"/>
    <dgm:cxn modelId="{EC79C16A-DDE1-4543-BFCE-DC38BC943EBA}" type="presOf" srcId="{C919FD57-47C7-4D27-AA50-A570553A83CF}" destId="{6C6422E9-D32A-4355-A00D-F3932D5E205F}" srcOrd="0" destOrd="1" presId="urn:microsoft.com/office/officeart/2005/8/layout/hList1"/>
    <dgm:cxn modelId="{2D50EDCE-0387-4AC2-861F-9529A6A02F7D}" type="presOf" srcId="{84B6B79D-424F-4FFE-B2D1-2427B1364CE1}" destId="{A77EBB37-A366-46B7-8A0A-DBA1FE3E9E3B}" srcOrd="0" destOrd="0" presId="urn:microsoft.com/office/officeart/2005/8/layout/hList1"/>
    <dgm:cxn modelId="{63F0E74C-4BDD-4CDB-AE06-FBC44ABA59AC}" srcId="{F2C7CC7C-5D87-462D-A2BC-29AB08509AA3}" destId="{2B553758-46F8-4402-9E1C-936BED7B768E}" srcOrd="5" destOrd="0" parTransId="{83B013AF-3F7C-4161-96CE-79D4D15771DE}" sibTransId="{D0E4ACF2-D937-449D-81A8-B9155216974B}"/>
    <dgm:cxn modelId="{455EB1A2-D7CA-41F0-8FBE-4FCEF9B7C443}" type="presParOf" srcId="{A77EBB37-A366-46B7-8A0A-DBA1FE3E9E3B}" destId="{054BBAC7-A8C5-417C-9D14-E88E459C1166}" srcOrd="0" destOrd="0" presId="urn:microsoft.com/office/officeart/2005/8/layout/hList1"/>
    <dgm:cxn modelId="{C4A87054-2F1B-4110-B684-61D6D24B9517}" type="presParOf" srcId="{054BBAC7-A8C5-417C-9D14-E88E459C1166}" destId="{373578C7-C365-4D50-AE69-F3B2A6302F02}" srcOrd="0" destOrd="0" presId="urn:microsoft.com/office/officeart/2005/8/layout/hList1"/>
    <dgm:cxn modelId="{1B62D448-9C83-418D-8F0D-52D097CB0E66}" type="presParOf" srcId="{054BBAC7-A8C5-417C-9D14-E88E459C1166}" destId="{6C6422E9-D32A-4355-A00D-F3932D5E205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3578C7-C365-4D50-AE69-F3B2A6302F02}">
      <dsp:nvSpPr>
        <dsp:cNvPr id="0" name=""/>
        <dsp:cNvSpPr/>
      </dsp:nvSpPr>
      <dsp:spPr>
        <a:xfrm>
          <a:off x="0" y="27381"/>
          <a:ext cx="8229600" cy="518400"/>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sr-Cyrl-RS" sz="1800" kern="1200" smtClean="0"/>
            <a:t>Према броју стихова у строфи разликујемо:</a:t>
          </a:r>
          <a:endParaRPr lang="sr-Latn-RS" sz="1800" kern="1200"/>
        </a:p>
      </dsp:txBody>
      <dsp:txXfrm>
        <a:off x="0" y="27381"/>
        <a:ext cx="8229600" cy="518400"/>
      </dsp:txXfrm>
    </dsp:sp>
    <dsp:sp modelId="{6C6422E9-D32A-4355-A00D-F3932D5E205F}">
      <dsp:nvSpPr>
        <dsp:cNvPr id="0" name=""/>
        <dsp:cNvSpPr/>
      </dsp:nvSpPr>
      <dsp:spPr>
        <a:xfrm>
          <a:off x="0" y="545781"/>
          <a:ext cx="8229600" cy="3952799"/>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sr-Cyrl-RS" sz="1800" kern="1200" smtClean="0"/>
            <a:t>МОНОСТИХ (само један стих у строфи)</a:t>
          </a:r>
          <a:endParaRPr lang="sr-Latn-RS" sz="1800" kern="1200"/>
        </a:p>
        <a:p>
          <a:pPr marL="171450" lvl="1" indent="-171450" algn="l" defTabSz="800100" rtl="0">
            <a:lnSpc>
              <a:spcPct val="90000"/>
            </a:lnSpc>
            <a:spcBef>
              <a:spcPct val="0"/>
            </a:spcBef>
            <a:spcAft>
              <a:spcPct val="15000"/>
            </a:spcAft>
            <a:buChar char="••"/>
          </a:pPr>
          <a:r>
            <a:rPr lang="sr-Cyrl-RS" sz="1800" kern="1200" smtClean="0"/>
            <a:t>ДВОСТИХ или ДИСТИХ (2 стиха у строфи)</a:t>
          </a:r>
          <a:endParaRPr lang="sr-Latn-RS" sz="1800" kern="1200"/>
        </a:p>
        <a:p>
          <a:pPr marL="171450" lvl="1" indent="-171450" algn="l" defTabSz="800100" rtl="0">
            <a:lnSpc>
              <a:spcPct val="90000"/>
            </a:lnSpc>
            <a:spcBef>
              <a:spcPct val="0"/>
            </a:spcBef>
            <a:spcAft>
              <a:spcPct val="15000"/>
            </a:spcAft>
            <a:buChar char="••"/>
          </a:pPr>
          <a:r>
            <a:rPr lang="sr-Cyrl-RS" sz="1800" kern="1200" smtClean="0"/>
            <a:t>ТРОСТИХ или ТЕРЦЕТ (3 стиха у строфи)</a:t>
          </a:r>
          <a:endParaRPr lang="sr-Latn-RS" sz="1800" kern="1200"/>
        </a:p>
        <a:p>
          <a:pPr marL="171450" lvl="1" indent="-171450" algn="l" defTabSz="800100" rtl="0">
            <a:lnSpc>
              <a:spcPct val="90000"/>
            </a:lnSpc>
            <a:spcBef>
              <a:spcPct val="0"/>
            </a:spcBef>
            <a:spcAft>
              <a:spcPct val="15000"/>
            </a:spcAft>
            <a:buChar char="••"/>
          </a:pPr>
          <a:r>
            <a:rPr lang="sr-Cyrl-RS" sz="1800" kern="1200" smtClean="0"/>
            <a:t>ЧЕТВОРОСТИХ или КАТРЕН (4 стиха у стофи)</a:t>
          </a:r>
          <a:endParaRPr lang="sr-Latn-RS" sz="1800" kern="1200"/>
        </a:p>
        <a:p>
          <a:pPr marL="171450" lvl="1" indent="-171450" algn="l" defTabSz="800100" rtl="0">
            <a:lnSpc>
              <a:spcPct val="90000"/>
            </a:lnSpc>
            <a:spcBef>
              <a:spcPct val="0"/>
            </a:spcBef>
            <a:spcAft>
              <a:spcPct val="15000"/>
            </a:spcAft>
            <a:buChar char="••"/>
          </a:pPr>
          <a:r>
            <a:rPr lang="sr-Cyrl-RS" sz="1800" kern="1200" smtClean="0"/>
            <a:t>ПЕТОСТИХ или КВИНТА (5 стихова у строфи)</a:t>
          </a:r>
          <a:endParaRPr lang="sr-Latn-RS" sz="1800" kern="1200"/>
        </a:p>
        <a:p>
          <a:pPr marL="171450" lvl="1" indent="-171450" algn="l" defTabSz="800100" rtl="0">
            <a:lnSpc>
              <a:spcPct val="90000"/>
            </a:lnSpc>
            <a:spcBef>
              <a:spcPct val="0"/>
            </a:spcBef>
            <a:spcAft>
              <a:spcPct val="15000"/>
            </a:spcAft>
            <a:buChar char="••"/>
          </a:pPr>
          <a:r>
            <a:rPr lang="sr-Cyrl-RS" sz="1800" kern="1200" smtClean="0"/>
            <a:t>ШЕСТОСТИХ или СЕКСТИНА (6 стихова у строфи)</a:t>
          </a:r>
          <a:endParaRPr lang="sr-Latn-RS" sz="1800" kern="1200"/>
        </a:p>
        <a:p>
          <a:pPr marL="171450" lvl="1" indent="-171450" algn="l" defTabSz="800100" rtl="0">
            <a:lnSpc>
              <a:spcPct val="90000"/>
            </a:lnSpc>
            <a:spcBef>
              <a:spcPct val="0"/>
            </a:spcBef>
            <a:spcAft>
              <a:spcPct val="15000"/>
            </a:spcAft>
            <a:buChar char="••"/>
          </a:pPr>
          <a:r>
            <a:rPr lang="sr-Cyrl-RS" sz="1800" kern="1200" smtClean="0"/>
            <a:t>СЕДМОСТИХ или СЕПТИМА(7)</a:t>
          </a:r>
          <a:endParaRPr lang="sr-Latn-RS" sz="1800" kern="1200"/>
        </a:p>
        <a:p>
          <a:pPr marL="171450" lvl="1" indent="-171450" algn="l" defTabSz="800100" rtl="0">
            <a:lnSpc>
              <a:spcPct val="90000"/>
            </a:lnSpc>
            <a:spcBef>
              <a:spcPct val="0"/>
            </a:spcBef>
            <a:spcAft>
              <a:spcPct val="15000"/>
            </a:spcAft>
            <a:buChar char="••"/>
          </a:pPr>
          <a:r>
            <a:rPr lang="sr-Cyrl-RS" sz="1800" kern="1200" smtClean="0"/>
            <a:t>ОСМОСТИХ  или ОКТАВА (8)</a:t>
          </a:r>
          <a:endParaRPr lang="sr-Latn-RS" sz="1800" kern="1200"/>
        </a:p>
        <a:p>
          <a:pPr marL="171450" lvl="1" indent="-171450" algn="l" defTabSz="800100" rtl="0">
            <a:lnSpc>
              <a:spcPct val="90000"/>
            </a:lnSpc>
            <a:spcBef>
              <a:spcPct val="0"/>
            </a:spcBef>
            <a:spcAft>
              <a:spcPct val="15000"/>
            </a:spcAft>
            <a:buChar char="••"/>
          </a:pPr>
          <a:r>
            <a:rPr lang="sr-Cyrl-RS" sz="1800" kern="1200" smtClean="0"/>
            <a:t>ДЕВЕТОСТИХ  или НОНА... (9)</a:t>
          </a:r>
          <a:endParaRPr lang="sr-Latn-RS" sz="1800" kern="1200"/>
        </a:p>
        <a:p>
          <a:pPr marL="171450" lvl="1" indent="-171450" algn="l" defTabSz="800100" rtl="0">
            <a:lnSpc>
              <a:spcPct val="90000"/>
            </a:lnSpc>
            <a:spcBef>
              <a:spcPct val="0"/>
            </a:spcBef>
            <a:spcAft>
              <a:spcPct val="15000"/>
            </a:spcAft>
            <a:buChar char="••"/>
          </a:pPr>
          <a:r>
            <a:rPr lang="sr-Cyrl-RS" sz="1800" kern="1200" smtClean="0"/>
            <a:t>ДЕСЕТОСТИХ или ДЕЦИМА (10)</a:t>
          </a:r>
          <a:endParaRPr lang="sr-Latn-RS" sz="1800" kern="1200"/>
        </a:p>
      </dsp:txBody>
      <dsp:txXfrm>
        <a:off x="0" y="545781"/>
        <a:ext cx="8229600" cy="395279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r-Latn-R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FC7D3-6B1A-4A26-B5C7-DFF98622241F}" type="datetimeFigureOut">
              <a:rPr lang="sr-Latn-RS" smtClean="0"/>
              <a:t>7.4.2021.</a:t>
            </a:fld>
            <a:endParaRPr lang="sr-Latn-R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r-Latn-R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r-Latn-R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F08762-9949-469B-8270-1A4B13D25BB8}" type="slidenum">
              <a:rPr lang="sr-Latn-RS" smtClean="0"/>
              <a:t>‹#›</a:t>
            </a:fld>
            <a:endParaRPr lang="sr-Latn-RS"/>
          </a:p>
        </p:txBody>
      </p:sp>
    </p:spTree>
    <p:extLst>
      <p:ext uri="{BB962C8B-B14F-4D97-AF65-F5344CB8AC3E}">
        <p14:creationId xmlns:p14="http://schemas.microsoft.com/office/powerpoint/2010/main" val="345612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05F08762-9949-469B-8270-1A4B13D25BB8}" type="slidenum">
              <a:rPr lang="sr-Latn-RS" smtClean="0"/>
              <a:t>14</a:t>
            </a:fld>
            <a:endParaRPr lang="sr-Latn-RS"/>
          </a:p>
        </p:txBody>
      </p:sp>
    </p:spTree>
    <p:extLst>
      <p:ext uri="{BB962C8B-B14F-4D97-AF65-F5344CB8AC3E}">
        <p14:creationId xmlns:p14="http://schemas.microsoft.com/office/powerpoint/2010/main" val="23855210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4/7/2021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4/7/2021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4/7/2021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4/7/2021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4/7/2021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4/7/2021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4/7/2021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4/7/2021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4/7/2021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4/7/2021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4/7/2021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4/7/2021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Cyrl-RS" dirty="0" smtClean="0"/>
              <a:t>Версификација</a:t>
            </a:r>
            <a:endParaRPr lang="sr-Latn-RS" dirty="0"/>
          </a:p>
        </p:txBody>
      </p:sp>
      <p:sp>
        <p:nvSpPr>
          <p:cNvPr id="3" name="Subtitle 2"/>
          <p:cNvSpPr>
            <a:spLocks noGrp="1"/>
          </p:cNvSpPr>
          <p:nvPr>
            <p:ph type="subTitle" idx="1"/>
          </p:nvPr>
        </p:nvSpPr>
        <p:spPr/>
        <p:txBody>
          <a:bodyPr>
            <a:normAutofit fontScale="92500" lnSpcReduction="20000"/>
          </a:bodyPr>
          <a:lstStyle/>
          <a:p>
            <a:r>
              <a:rPr lang="sr-Cyrl-RS" dirty="0" smtClean="0"/>
              <a:t>ВШССОВ Нови Сад</a:t>
            </a:r>
          </a:p>
          <a:p>
            <a:r>
              <a:rPr lang="sr-Cyrl-RS" dirty="0" smtClean="0"/>
              <a:t>Предмет: Култура говора</a:t>
            </a:r>
          </a:p>
          <a:p>
            <a:r>
              <a:rPr lang="sr-Cyrl-RS" dirty="0" smtClean="0"/>
              <a:t>Вежбе</a:t>
            </a:r>
            <a:endParaRPr lang="sr-Latn-RS" dirty="0"/>
          </a:p>
        </p:txBody>
      </p:sp>
      <p:pic>
        <p:nvPicPr>
          <p:cNvPr id="1026" name="Picture 2" descr="Версификација — Википедиј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2943279" cy="47146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6096000"/>
            <a:ext cx="2819400" cy="369332"/>
          </a:xfrm>
          <a:prstGeom prst="rect">
            <a:avLst/>
          </a:prstGeom>
          <a:noFill/>
        </p:spPr>
        <p:txBody>
          <a:bodyPr wrap="square" rtlCol="0">
            <a:spAutoFit/>
          </a:bodyPr>
          <a:lstStyle/>
          <a:p>
            <a:r>
              <a:rPr lang="sr-Cyrl-RS" dirty="0" smtClean="0"/>
              <a:t>Јелена Кукић</a:t>
            </a:r>
            <a:endParaRPr lang="sr-Latn-RS" dirty="0"/>
          </a:p>
        </p:txBody>
      </p:sp>
    </p:spTree>
    <p:extLst>
      <p:ext uri="{BB962C8B-B14F-4D97-AF65-F5344CB8AC3E}">
        <p14:creationId xmlns:p14="http://schemas.microsoft.com/office/powerpoint/2010/main" val="851012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Аутор: Биљана Антић, професор српског језика и књижевности - ppt скинут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032"/>
            <a:ext cx="9042400" cy="678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833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Аутор: Биљана Антић, професор српског језика и књижевности - ppt скинут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66" y="-1"/>
            <a:ext cx="9144002"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6267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382000" cy="4635691"/>
          </a:xfrm>
        </p:spPr>
        <p:txBody>
          <a:bodyPr>
            <a:normAutofit fontScale="92500" lnSpcReduction="10000"/>
          </a:bodyPr>
          <a:lstStyle/>
          <a:p>
            <a:r>
              <a:rPr lang="sr-Cyrl-RS" dirty="0" smtClean="0"/>
              <a:t>По правилу </a:t>
            </a:r>
            <a:r>
              <a:rPr lang="sr-Cyrl-RS" b="1" dirty="0" smtClean="0"/>
              <a:t>силазни акценти </a:t>
            </a:r>
            <a:r>
              <a:rPr lang="sr-Cyrl-RS" dirty="0" smtClean="0"/>
              <a:t>(</a:t>
            </a:r>
            <a:r>
              <a:rPr lang="sr-Latn-RS" dirty="0" smtClean="0"/>
              <a:t>ȁ</a:t>
            </a:r>
            <a:r>
              <a:rPr lang="sr-Cyrl-RS" dirty="0" smtClean="0"/>
              <a:t> - краткосилазни, </a:t>
            </a:r>
            <a:r>
              <a:rPr lang="sr-Latn-RS" dirty="0" smtClean="0"/>
              <a:t>ȃ</a:t>
            </a:r>
            <a:r>
              <a:rPr lang="sr-Cyrl-RS" dirty="0" smtClean="0"/>
              <a:t> - дугосилазни) јављају се САМО на ПРВОМ СЛОГУ.</a:t>
            </a:r>
          </a:p>
          <a:p>
            <a:r>
              <a:rPr lang="sr-Cyrl-RS" b="1" dirty="0" smtClean="0"/>
              <a:t>Узлазни акценти </a:t>
            </a:r>
            <a:r>
              <a:rPr lang="sr-Cyrl-RS" dirty="0" smtClean="0"/>
              <a:t>(</a:t>
            </a:r>
            <a:r>
              <a:rPr lang="sr-Latn-RS" dirty="0" smtClean="0"/>
              <a:t>à</a:t>
            </a:r>
            <a:r>
              <a:rPr lang="sr-Cyrl-RS" dirty="0" smtClean="0"/>
              <a:t> – краткоузлазни, </a:t>
            </a:r>
            <a:r>
              <a:rPr lang="sr-Latn-RS" dirty="0" smtClean="0"/>
              <a:t>á</a:t>
            </a:r>
            <a:r>
              <a:rPr lang="sr-Cyrl-RS" dirty="0" smtClean="0"/>
              <a:t> - дугоузлазни) јављају се на свим слоговима ОСИМ ПОСЛЕДЊЕГ.</a:t>
            </a:r>
          </a:p>
          <a:p>
            <a:r>
              <a:rPr lang="sr-Cyrl-RS" dirty="0" smtClean="0"/>
              <a:t>Према томе, </a:t>
            </a:r>
            <a:r>
              <a:rPr lang="sr-Cyrl-RS" u="sng" dirty="0" smtClean="0"/>
              <a:t>једносложне речи (речи које имају само један слог) могу имати ЈЕДИНО СИЛАЗНЕ АКЦЕНТЕ</a:t>
            </a:r>
            <a:r>
              <a:rPr lang="sr-Cyrl-RS" dirty="0" smtClean="0"/>
              <a:t>: </a:t>
            </a:r>
            <a:r>
              <a:rPr lang="sr-Cyrl-RS" dirty="0"/>
              <a:t>н</a:t>
            </a:r>
            <a:r>
              <a:rPr lang="sr-Latn-RS" dirty="0"/>
              <a:t>ȏ</a:t>
            </a:r>
            <a:r>
              <a:rPr lang="sr-Cyrl-RS" dirty="0" smtClean="0"/>
              <a:t>ћ, </a:t>
            </a:r>
            <a:r>
              <a:rPr lang="sr-Cyrl-RS" dirty="0"/>
              <a:t>бр</a:t>
            </a:r>
            <a:r>
              <a:rPr lang="sr-Latn-RS" dirty="0"/>
              <a:t>ȁ</a:t>
            </a:r>
            <a:r>
              <a:rPr lang="sr-Cyrl-RS" dirty="0" smtClean="0"/>
              <a:t>т...</a:t>
            </a:r>
          </a:p>
          <a:p>
            <a:r>
              <a:rPr lang="sr-Cyrl-RS" b="1" dirty="0" smtClean="0"/>
              <a:t>Последњи акценат </a:t>
            </a:r>
            <a:r>
              <a:rPr lang="sr-Cyrl-RS" dirty="0" smtClean="0"/>
              <a:t>код двосложних и вишесложних речи (речи сачињене од два слога или више њих) остаје </a:t>
            </a:r>
            <a:r>
              <a:rPr lang="sr-Cyrl-RS" b="1" dirty="0" smtClean="0"/>
              <a:t>НЕАКЦЕНТОВАН.</a:t>
            </a:r>
          </a:p>
        </p:txBody>
      </p:sp>
      <p:sp>
        <p:nvSpPr>
          <p:cNvPr id="3" name="Title 2"/>
          <p:cNvSpPr>
            <a:spLocks noGrp="1"/>
          </p:cNvSpPr>
          <p:nvPr>
            <p:ph type="title"/>
          </p:nvPr>
        </p:nvSpPr>
        <p:spPr/>
        <p:txBody>
          <a:bodyPr>
            <a:normAutofit fontScale="90000"/>
          </a:bodyPr>
          <a:lstStyle/>
          <a:p>
            <a:r>
              <a:rPr lang="sr-Cyrl-RS" dirty="0" smtClean="0"/>
              <a:t>ПРАВИЛА РАСПОРЕЂИВАЊА АКЦЕНАТА</a:t>
            </a:r>
            <a:endParaRPr lang="sr-Latn-RS" dirty="0"/>
          </a:p>
        </p:txBody>
      </p:sp>
    </p:spTree>
    <p:extLst>
      <p:ext uri="{BB962C8B-B14F-4D97-AF65-F5344CB8AC3E}">
        <p14:creationId xmlns:p14="http://schemas.microsoft.com/office/powerpoint/2010/main" val="25187848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Аутор: Биљана Антић, професор српског језика и књижевности - ppt скинут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0"/>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9403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16" y="1066800"/>
            <a:ext cx="8884883" cy="4722508"/>
          </a:xfrm>
          <a:prstGeom prst="rect">
            <a:avLst/>
          </a:prstGeom>
        </p:spPr>
      </p:pic>
      <p:sp>
        <p:nvSpPr>
          <p:cNvPr id="5" name="Rounded Rectangle 4"/>
          <p:cNvSpPr/>
          <p:nvPr/>
        </p:nvSpPr>
        <p:spPr>
          <a:xfrm>
            <a:off x="1295400" y="381000"/>
            <a:ext cx="67056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000" dirty="0" smtClean="0"/>
              <a:t>Најпре, поделили смо реч на слогове. Сада је потребно да одредимо који слог је АКЦЕНТОВАН.</a:t>
            </a:r>
            <a:endParaRPr lang="sr-Latn-RS" sz="2000" dirty="0"/>
          </a:p>
        </p:txBody>
      </p:sp>
    </p:spTree>
    <p:extLst>
      <p:ext uri="{BB962C8B-B14F-4D97-AF65-F5344CB8AC3E}">
        <p14:creationId xmlns:p14="http://schemas.microsoft.com/office/powerpoint/2010/main" val="33437419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609600"/>
            <a:ext cx="7693610" cy="5181600"/>
          </a:xfrm>
          <a:prstGeom prst="rect">
            <a:avLst/>
          </a:prstGeom>
        </p:spPr>
      </p:pic>
    </p:spTree>
    <p:extLst>
      <p:ext uri="{BB962C8B-B14F-4D97-AF65-F5344CB8AC3E}">
        <p14:creationId xmlns:p14="http://schemas.microsoft.com/office/powerpoint/2010/main" val="32667734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sr-Cyrl-RS" dirty="0"/>
          </a:p>
          <a:p>
            <a:r>
              <a:rPr lang="sr-Cyrl-RS" dirty="0" smtClean="0"/>
              <a:t>Одређивање акцента речи ученицима често представља проблем. Међутим, за потребе данашњег предавања, веома је важно да савладамо најпре поделу речи на слогове, те да, гласним изговарањем речи, успемо да утврдимо који слогови су наглашени, те да ли је акценат у тим речима, односно на датим слоговима кратак или дуг.</a:t>
            </a:r>
            <a:endParaRPr lang="sr-Latn-RS" dirty="0"/>
          </a:p>
        </p:txBody>
      </p:sp>
      <p:sp>
        <p:nvSpPr>
          <p:cNvPr id="3" name="Title 2"/>
          <p:cNvSpPr>
            <a:spLocks noGrp="1"/>
          </p:cNvSpPr>
          <p:nvPr>
            <p:ph type="title"/>
          </p:nvPr>
        </p:nvSpPr>
        <p:spPr/>
        <p:txBody>
          <a:bodyPr>
            <a:normAutofit fontScale="90000"/>
          </a:bodyPr>
          <a:lstStyle/>
          <a:p>
            <a:r>
              <a:rPr lang="sr-Cyrl-RS" dirty="0" smtClean="0"/>
              <a:t>Подела речи на слогове и одређивање кратких и дугих слогова</a:t>
            </a:r>
            <a:endParaRPr lang="sr-Latn-RS" dirty="0"/>
          </a:p>
        </p:txBody>
      </p:sp>
    </p:spTree>
    <p:extLst>
      <p:ext uri="{BB962C8B-B14F-4D97-AF65-F5344CB8AC3E}">
        <p14:creationId xmlns:p14="http://schemas.microsoft.com/office/powerpoint/2010/main" val="3793771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А да пробаме без смајли?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7206"/>
            <a:ext cx="2381250" cy="238125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0" y="1447800"/>
            <a:ext cx="8686800" cy="5181600"/>
          </a:xfrm>
        </p:spPr>
        <p:txBody>
          <a:bodyPr>
            <a:normAutofit/>
          </a:bodyPr>
          <a:lstStyle/>
          <a:p>
            <a:r>
              <a:rPr lang="sr-Cyrl-RS" sz="2200" dirty="0" smtClean="0"/>
              <a:t>Изговорите следеће реченице наглас. Потом, утврдите колико слогова имају </a:t>
            </a:r>
            <a:r>
              <a:rPr lang="sr-Cyrl-RS" sz="2200" u="sng" dirty="0" smtClean="0"/>
              <a:t>подвучене речи</a:t>
            </a:r>
            <a:r>
              <a:rPr lang="sr-Cyrl-RS" sz="2200" dirty="0" smtClean="0"/>
              <a:t>, те да ли је слог под акцентом дуг или кратак.</a:t>
            </a:r>
          </a:p>
          <a:p>
            <a:endParaRPr lang="sr-Cyrl-RS" dirty="0"/>
          </a:p>
          <a:p>
            <a:r>
              <a:rPr lang="sr-Cyrl-RS" sz="2400" dirty="0" smtClean="0"/>
              <a:t>а) Он је заиста лепо </a:t>
            </a:r>
            <a:r>
              <a:rPr lang="sr-Cyrl-RS" sz="2400" u="sng" dirty="0" smtClean="0"/>
              <a:t>обучен</a:t>
            </a:r>
            <a:r>
              <a:rPr lang="sr-Cyrl-RS" sz="2400" dirty="0" smtClean="0"/>
              <a:t>./ Он је </a:t>
            </a:r>
            <a:r>
              <a:rPr lang="sr-Cyrl-RS" sz="2400" u="sng" dirty="0" smtClean="0"/>
              <a:t>обучен </a:t>
            </a:r>
            <a:r>
              <a:rPr lang="sr-Cyrl-RS" sz="2400" dirty="0" smtClean="0"/>
              <a:t>за овакве ситуације.</a:t>
            </a:r>
          </a:p>
          <a:p>
            <a:r>
              <a:rPr lang="sr-Cyrl-RS" sz="2400" dirty="0" smtClean="0"/>
              <a:t>Б) Долетела је </a:t>
            </a:r>
            <a:r>
              <a:rPr lang="sr-Cyrl-RS" sz="2400" u="sng" dirty="0" smtClean="0"/>
              <a:t>рода</a:t>
            </a:r>
            <a:r>
              <a:rPr lang="sr-Cyrl-RS" sz="2400" dirty="0" smtClean="0"/>
              <a:t>. / Којег </a:t>
            </a:r>
            <a:r>
              <a:rPr lang="sr-Cyrl-RS" sz="2400" u="sng" dirty="0" smtClean="0"/>
              <a:t>рода </a:t>
            </a:r>
            <a:r>
              <a:rPr lang="sr-Cyrl-RS" sz="2400" dirty="0" smtClean="0"/>
              <a:t>је именица /жена/?</a:t>
            </a:r>
          </a:p>
          <a:p>
            <a:r>
              <a:rPr lang="sr-Cyrl-RS" sz="2400" dirty="0" smtClean="0"/>
              <a:t>В)Ово ми је последња </a:t>
            </a:r>
            <a:r>
              <a:rPr lang="sr-Cyrl-RS" sz="2400" u="sng" dirty="0" smtClean="0"/>
              <a:t>рата</a:t>
            </a:r>
            <a:r>
              <a:rPr lang="sr-Cyrl-RS" sz="2400" dirty="0" smtClean="0"/>
              <a:t>. / После </a:t>
            </a:r>
            <a:r>
              <a:rPr lang="sr-Cyrl-RS" sz="2400" u="sng" dirty="0" smtClean="0"/>
              <a:t>рата</a:t>
            </a:r>
            <a:r>
              <a:rPr lang="sr-Cyrl-RS" sz="2400" dirty="0" smtClean="0"/>
              <a:t>, сви су губитници.</a:t>
            </a:r>
          </a:p>
          <a:p>
            <a:pPr marL="393192" lvl="1" indent="0">
              <a:buNone/>
            </a:pPr>
            <a:r>
              <a:rPr lang="sr-Cyrl-RS" sz="2400" dirty="0" smtClean="0"/>
              <a:t>Г) Она је добра </a:t>
            </a:r>
            <a:r>
              <a:rPr lang="sr-Cyrl-RS" sz="2400" u="sng" dirty="0" smtClean="0"/>
              <a:t>жена</a:t>
            </a:r>
            <a:r>
              <a:rPr lang="sr-Cyrl-RS" sz="2400" dirty="0" smtClean="0"/>
              <a:t>. / На улици је неколико </a:t>
            </a:r>
            <a:r>
              <a:rPr lang="sr-Cyrl-RS" sz="2400" u="sng" dirty="0" smtClean="0"/>
              <a:t>жена.</a:t>
            </a:r>
            <a:endParaRPr lang="sr-Latn-RS" sz="2400" u="sng" dirty="0"/>
          </a:p>
        </p:txBody>
      </p:sp>
      <p:sp>
        <p:nvSpPr>
          <p:cNvPr id="3" name="Title 2"/>
          <p:cNvSpPr>
            <a:spLocks noGrp="1"/>
          </p:cNvSpPr>
          <p:nvPr>
            <p:ph type="title"/>
          </p:nvPr>
        </p:nvSpPr>
        <p:spPr>
          <a:xfrm>
            <a:off x="228600" y="47625"/>
            <a:ext cx="8229600" cy="1143000"/>
          </a:xfrm>
        </p:spPr>
        <p:txBody>
          <a:bodyPr/>
          <a:lstStyle/>
          <a:p>
            <a:r>
              <a:rPr lang="sr-Cyrl-RS" dirty="0" smtClean="0"/>
              <a:t>Вежба бр. 2/Урадите сами</a:t>
            </a:r>
            <a:endParaRPr lang="sr-Latn-RS" dirty="0"/>
          </a:p>
        </p:txBody>
      </p:sp>
    </p:spTree>
    <p:extLst>
      <p:ext uri="{BB962C8B-B14F-4D97-AF65-F5344CB8AC3E}">
        <p14:creationId xmlns:p14="http://schemas.microsoft.com/office/powerpoint/2010/main" val="13453455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686800" cy="4788091"/>
          </a:xfrm>
        </p:spPr>
        <p:txBody>
          <a:bodyPr/>
          <a:lstStyle/>
          <a:p>
            <a:r>
              <a:rPr lang="sr-Cyrl-RS" dirty="0" smtClean="0"/>
              <a:t>Поред пунозначних речи које могу да понесу акценат, постоје речи које НЕМАЈУ акценат.</a:t>
            </a:r>
          </a:p>
          <a:p>
            <a:r>
              <a:rPr lang="sr-Cyrl-RS" dirty="0" smtClean="0"/>
              <a:t>Ове речи се изговарају заједно са речју испред себе или иза себе, чинећи заједно са тим речима јединствену </a:t>
            </a:r>
            <a:r>
              <a:rPr lang="sr-Cyrl-RS" dirty="0" smtClean="0">
                <a:solidFill>
                  <a:srgbClr val="FF0000"/>
                </a:solidFill>
              </a:rPr>
              <a:t>АКЦЕНАТСКУ ЦЕЛИНУ.</a:t>
            </a:r>
          </a:p>
          <a:p>
            <a:r>
              <a:rPr lang="sr-Cyrl-RS" dirty="0" smtClean="0"/>
              <a:t>У зависности од тога да ли се прислањају на реч иза себе или се наслањају на реч испред себе оне се називају </a:t>
            </a:r>
            <a:r>
              <a:rPr lang="sr-Cyrl-RS" b="1" dirty="0" smtClean="0">
                <a:solidFill>
                  <a:srgbClr val="FF0000"/>
                </a:solidFill>
              </a:rPr>
              <a:t>проклитикама или енклитикама.</a:t>
            </a:r>
            <a:endParaRPr lang="sr-Latn-RS" b="1" dirty="0">
              <a:solidFill>
                <a:srgbClr val="FF0000"/>
              </a:solidFill>
            </a:endParaRPr>
          </a:p>
        </p:txBody>
      </p:sp>
      <p:sp>
        <p:nvSpPr>
          <p:cNvPr id="3" name="Title 2"/>
          <p:cNvSpPr>
            <a:spLocks noGrp="1"/>
          </p:cNvSpPr>
          <p:nvPr>
            <p:ph type="title"/>
          </p:nvPr>
        </p:nvSpPr>
        <p:spPr/>
        <p:txBody>
          <a:bodyPr/>
          <a:lstStyle/>
          <a:p>
            <a:r>
              <a:rPr lang="sr-Cyrl-RS" dirty="0" smtClean="0"/>
              <a:t>Клитике</a:t>
            </a:r>
            <a:endParaRPr lang="sr-Latn-RS" dirty="0"/>
          </a:p>
        </p:txBody>
      </p:sp>
    </p:spTree>
    <p:extLst>
      <p:ext uri="{BB962C8B-B14F-4D97-AF65-F5344CB8AC3E}">
        <p14:creationId xmlns:p14="http://schemas.microsoft.com/office/powerpoint/2010/main" val="8598658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nip Single Corner Rectangle 4"/>
          <p:cNvSpPr/>
          <p:nvPr/>
        </p:nvSpPr>
        <p:spPr>
          <a:xfrm>
            <a:off x="228600" y="228600"/>
            <a:ext cx="4267200" cy="6612194"/>
          </a:xfrm>
          <a:prstGeom prst="snip1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sr-Cyrl-RS" sz="2000" dirty="0" smtClean="0">
                <a:solidFill>
                  <a:schemeClr val="bg1"/>
                </a:solidFill>
              </a:rPr>
              <a:t>Проклитике стоје </a:t>
            </a:r>
            <a:r>
              <a:rPr lang="sr-Cyrl-RS" sz="2000" b="1" u="sng" dirty="0" smtClean="0">
                <a:solidFill>
                  <a:schemeClr val="bg1"/>
                </a:solidFill>
              </a:rPr>
              <a:t>испред</a:t>
            </a:r>
            <a:r>
              <a:rPr lang="sr-Cyrl-RS" sz="2000" dirty="0" smtClean="0">
                <a:solidFill>
                  <a:schemeClr val="bg1"/>
                </a:solidFill>
              </a:rPr>
              <a:t> наглашене речи и оне могу понети акценат који на њих прелази са наглашене речи.</a:t>
            </a:r>
          </a:p>
          <a:p>
            <a:pPr algn="just"/>
            <a:endParaRPr lang="sr-Cyrl-RS" sz="2000" dirty="0">
              <a:solidFill>
                <a:schemeClr val="bg1"/>
              </a:solidFill>
            </a:endParaRPr>
          </a:p>
          <a:p>
            <a:pPr algn="just"/>
            <a:endParaRPr lang="sr-Cyrl-RS" sz="2000" dirty="0" smtClean="0">
              <a:solidFill>
                <a:schemeClr val="bg1"/>
              </a:solidFill>
            </a:endParaRPr>
          </a:p>
          <a:p>
            <a:pPr marL="285750" indent="-285750" algn="just">
              <a:buFont typeface="Arial" pitchFamily="34" charset="0"/>
              <a:buChar char="•"/>
            </a:pPr>
            <a:endParaRPr lang="sr-Cyrl-RS" sz="2000" dirty="0" smtClean="0">
              <a:solidFill>
                <a:schemeClr val="bg1"/>
              </a:solidFill>
            </a:endParaRPr>
          </a:p>
          <a:p>
            <a:pPr algn="just"/>
            <a:r>
              <a:rPr lang="sr-Cyrl-RS" sz="2800" b="1" dirty="0" smtClean="0">
                <a:solidFill>
                  <a:schemeClr val="bg1"/>
                </a:solidFill>
              </a:rPr>
              <a:t>Проклитике </a:t>
            </a:r>
            <a:r>
              <a:rPr lang="sr-Cyrl-RS" sz="2000" b="1" dirty="0" smtClean="0">
                <a:solidFill>
                  <a:schemeClr val="bg1"/>
                </a:solidFill>
              </a:rPr>
              <a:t>су:</a:t>
            </a:r>
          </a:p>
          <a:p>
            <a:pPr algn="just"/>
            <a:r>
              <a:rPr lang="sr-Cyrl-RS" sz="2000" b="1" dirty="0" smtClean="0">
                <a:solidFill>
                  <a:schemeClr val="bg1"/>
                </a:solidFill>
              </a:rPr>
              <a:t>А) предлози</a:t>
            </a:r>
            <a:r>
              <a:rPr lang="sr-Cyrl-RS" sz="2000" dirty="0" smtClean="0">
                <a:solidFill>
                  <a:schemeClr val="bg1"/>
                </a:solidFill>
              </a:rPr>
              <a:t>: </a:t>
            </a:r>
            <a:r>
              <a:rPr lang="sr-Cyrl-RS" sz="2000" i="1" dirty="0" smtClean="0">
                <a:solidFill>
                  <a:schemeClr val="bg1"/>
                </a:solidFill>
              </a:rPr>
              <a:t>са, на, у, испред, из, пре, после, међу, сем, осим...</a:t>
            </a:r>
          </a:p>
          <a:p>
            <a:pPr algn="just"/>
            <a:r>
              <a:rPr lang="sr-Cyrl-RS" sz="2000" b="1" dirty="0" smtClean="0">
                <a:solidFill>
                  <a:schemeClr val="bg1"/>
                </a:solidFill>
              </a:rPr>
              <a:t>Б) везници</a:t>
            </a:r>
            <a:r>
              <a:rPr lang="sr-Cyrl-RS" sz="2000" dirty="0" smtClean="0">
                <a:solidFill>
                  <a:schemeClr val="bg1"/>
                </a:solidFill>
              </a:rPr>
              <a:t>: </a:t>
            </a:r>
            <a:r>
              <a:rPr lang="sr-Cyrl-RS" sz="2000" i="1" dirty="0" smtClean="0">
                <a:solidFill>
                  <a:schemeClr val="bg1"/>
                </a:solidFill>
              </a:rPr>
              <a:t>и, па, те, а, али, него, јер, због, док, мада, чим, пошто...</a:t>
            </a:r>
          </a:p>
          <a:p>
            <a:pPr algn="just"/>
            <a:r>
              <a:rPr lang="sr-Cyrl-RS" sz="2000" b="1" dirty="0" smtClean="0">
                <a:solidFill>
                  <a:schemeClr val="bg1"/>
                </a:solidFill>
              </a:rPr>
              <a:t>в) речца </a:t>
            </a:r>
            <a:r>
              <a:rPr lang="sr-Cyrl-RS" sz="2000" i="1" dirty="0" smtClean="0">
                <a:solidFill>
                  <a:schemeClr val="bg1"/>
                </a:solidFill>
              </a:rPr>
              <a:t>не.</a:t>
            </a:r>
          </a:p>
        </p:txBody>
      </p:sp>
      <p:sp>
        <p:nvSpPr>
          <p:cNvPr id="6" name="Snip Single Corner Rectangle 5"/>
          <p:cNvSpPr/>
          <p:nvPr/>
        </p:nvSpPr>
        <p:spPr>
          <a:xfrm>
            <a:off x="4495800" y="0"/>
            <a:ext cx="4495800" cy="6813755"/>
          </a:xfrm>
          <a:prstGeom prst="snip1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sr-Cyrl-RS" sz="2000" dirty="0" smtClean="0">
                <a:solidFill>
                  <a:schemeClr val="tx1"/>
                </a:solidFill>
              </a:rPr>
              <a:t>Енклитике стоје </a:t>
            </a:r>
            <a:r>
              <a:rPr lang="sr-Cyrl-RS" sz="2000" b="1" u="sng" dirty="0" smtClean="0">
                <a:solidFill>
                  <a:schemeClr val="tx1"/>
                </a:solidFill>
              </a:rPr>
              <a:t>иза</a:t>
            </a:r>
            <a:r>
              <a:rPr lang="sr-Cyrl-RS" sz="2000" dirty="0" smtClean="0">
                <a:solidFill>
                  <a:schemeClr val="tx1"/>
                </a:solidFill>
              </a:rPr>
              <a:t> наглашене речи (са њом граде акценатску целинз) и никад не могу понети акценат. </a:t>
            </a:r>
          </a:p>
          <a:p>
            <a:pPr algn="just"/>
            <a:endParaRPr lang="sr-Cyrl-RS" sz="2000" dirty="0" smtClean="0">
              <a:solidFill>
                <a:schemeClr val="tx1"/>
              </a:solidFill>
            </a:endParaRPr>
          </a:p>
          <a:p>
            <a:pPr algn="just"/>
            <a:r>
              <a:rPr lang="sr-Cyrl-RS" sz="2800" b="1" dirty="0" smtClean="0">
                <a:solidFill>
                  <a:schemeClr val="tx1"/>
                </a:solidFill>
              </a:rPr>
              <a:t>Енклитике</a:t>
            </a:r>
            <a:r>
              <a:rPr lang="sr-Cyrl-RS" sz="2800" dirty="0" smtClean="0">
                <a:solidFill>
                  <a:schemeClr val="tx1"/>
                </a:solidFill>
              </a:rPr>
              <a:t> </a:t>
            </a:r>
            <a:r>
              <a:rPr lang="sr-Cyrl-RS" sz="2000" dirty="0" smtClean="0">
                <a:solidFill>
                  <a:schemeClr val="tx1"/>
                </a:solidFill>
              </a:rPr>
              <a:t>су:</a:t>
            </a:r>
            <a:endParaRPr lang="sr-Cyrl-RS" sz="2000" dirty="0">
              <a:solidFill>
                <a:schemeClr val="tx1"/>
              </a:solidFill>
            </a:endParaRPr>
          </a:p>
          <a:p>
            <a:pPr algn="just"/>
            <a:r>
              <a:rPr lang="sr-Cyrl-RS" sz="2000" b="1" dirty="0" smtClean="0">
                <a:solidFill>
                  <a:schemeClr val="tx1"/>
                </a:solidFill>
              </a:rPr>
              <a:t>а) енклитички облици помоћних глагола:</a:t>
            </a:r>
          </a:p>
          <a:p>
            <a:pPr algn="just"/>
            <a:r>
              <a:rPr lang="sr-Cyrl-RS" sz="2000" dirty="0" smtClean="0">
                <a:solidFill>
                  <a:schemeClr val="tx1"/>
                </a:solidFill>
              </a:rPr>
              <a:t>-презент гл. </a:t>
            </a:r>
            <a:r>
              <a:rPr lang="sr-Cyrl-RS" sz="2000" i="1" dirty="0" smtClean="0">
                <a:solidFill>
                  <a:schemeClr val="tx1"/>
                </a:solidFill>
              </a:rPr>
              <a:t>јесам: сам, си, је, смо, сте, су;</a:t>
            </a:r>
          </a:p>
          <a:p>
            <a:pPr algn="just"/>
            <a:r>
              <a:rPr lang="sr-Cyrl-RS" sz="2000" dirty="0" smtClean="0">
                <a:solidFill>
                  <a:schemeClr val="tx1"/>
                </a:solidFill>
              </a:rPr>
              <a:t>-презент гл. </a:t>
            </a:r>
            <a:r>
              <a:rPr lang="sr-Cyrl-RS" sz="2000" i="1" dirty="0" smtClean="0">
                <a:solidFill>
                  <a:schemeClr val="tx1"/>
                </a:solidFill>
              </a:rPr>
              <a:t>хтети: ћу, ћеш, ће, ћемо, ћете, ће;</a:t>
            </a:r>
          </a:p>
          <a:p>
            <a:pPr algn="just"/>
            <a:r>
              <a:rPr lang="sr-Cyrl-RS" sz="2000" dirty="0" smtClean="0">
                <a:solidFill>
                  <a:schemeClr val="tx1"/>
                </a:solidFill>
              </a:rPr>
              <a:t>-неки облици глагола </a:t>
            </a:r>
            <a:r>
              <a:rPr lang="sr-Cyrl-RS" sz="2000" i="1" dirty="0" smtClean="0">
                <a:solidFill>
                  <a:schemeClr val="tx1"/>
                </a:solidFill>
              </a:rPr>
              <a:t>бити: бих, би, би, бисмо, бисте, би</a:t>
            </a:r>
            <a:r>
              <a:rPr lang="sr-Cyrl-RS" sz="2000" dirty="0" smtClean="0">
                <a:solidFill>
                  <a:schemeClr val="tx1"/>
                </a:solidFill>
              </a:rPr>
              <a:t>;</a:t>
            </a:r>
          </a:p>
          <a:p>
            <a:pPr algn="just"/>
            <a:r>
              <a:rPr lang="sr-Cyrl-RS" sz="2000" b="1" dirty="0" smtClean="0">
                <a:solidFill>
                  <a:schemeClr val="tx1"/>
                </a:solidFill>
              </a:rPr>
              <a:t>Б) енклитички облици личних заменица</a:t>
            </a:r>
            <a:r>
              <a:rPr lang="sr-Cyrl-RS" sz="2000" dirty="0" smtClean="0">
                <a:solidFill>
                  <a:schemeClr val="tx1"/>
                </a:solidFill>
              </a:rPr>
              <a:t>: </a:t>
            </a:r>
            <a:r>
              <a:rPr lang="sr-Cyrl-RS" sz="2000" i="1" dirty="0" smtClean="0">
                <a:solidFill>
                  <a:schemeClr val="tx1"/>
                </a:solidFill>
              </a:rPr>
              <a:t>ме, ми, те, ти, га, му, је, јој, ју, нас, нам, вас, вам, их, им, се;</a:t>
            </a:r>
          </a:p>
          <a:p>
            <a:pPr algn="just"/>
            <a:r>
              <a:rPr lang="sr-Cyrl-RS" sz="2000" b="1" dirty="0" smtClean="0">
                <a:solidFill>
                  <a:schemeClr val="tx1"/>
                </a:solidFill>
              </a:rPr>
              <a:t>В) речца </a:t>
            </a:r>
            <a:r>
              <a:rPr lang="sr-Cyrl-RS" sz="2000" i="1" dirty="0" smtClean="0">
                <a:solidFill>
                  <a:schemeClr val="tx1"/>
                </a:solidFill>
              </a:rPr>
              <a:t>ли;</a:t>
            </a:r>
          </a:p>
          <a:p>
            <a:pPr algn="just"/>
            <a:r>
              <a:rPr lang="sr-Cyrl-RS" b="1" dirty="0" smtClean="0">
                <a:solidFill>
                  <a:schemeClr val="tx1"/>
                </a:solidFill>
              </a:rPr>
              <a:t>г) речца </a:t>
            </a:r>
            <a:r>
              <a:rPr lang="sr-Cyrl-RS" i="1" dirty="0" smtClean="0">
                <a:solidFill>
                  <a:schemeClr val="tx1"/>
                </a:solidFill>
              </a:rPr>
              <a:t>се.</a:t>
            </a:r>
            <a:endParaRPr lang="sr-Latn-RS" i="1" dirty="0">
              <a:solidFill>
                <a:schemeClr val="tx1"/>
              </a:solidFill>
            </a:endParaRPr>
          </a:p>
        </p:txBody>
      </p:sp>
    </p:spTree>
    <p:extLst>
      <p:ext uri="{BB962C8B-B14F-4D97-AF65-F5344CB8AC3E}">
        <p14:creationId xmlns:p14="http://schemas.microsoft.com/office/powerpoint/2010/main" val="12511266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lgn="just"/>
            <a:r>
              <a:rPr lang="sr-Cyrl-RS" dirty="0" smtClean="0"/>
              <a:t>Свако од нас, у стању је, да на први поглед разликује песму од приче. </a:t>
            </a:r>
            <a:r>
              <a:rPr lang="sr-Cyrl-RS" sz="2800" b="1" dirty="0" smtClean="0"/>
              <a:t>Стих </a:t>
            </a:r>
            <a:r>
              <a:rPr lang="sr-Cyrl-RS" dirty="0" smtClean="0"/>
              <a:t>као згуснути песнички говор у посебној ритмичкој и звучној организацији, и у графичком облику непуних редова, доживљавамо као упоредиве јединице у којима су речи повезаније, истакнутије и богатије смислом него у прози (низови реченица који формирају текст).</a:t>
            </a:r>
          </a:p>
          <a:p>
            <a:pPr algn="just"/>
            <a:r>
              <a:rPr lang="sr-Cyrl-RS" dirty="0" smtClean="0"/>
              <a:t>Стихови (у поезији) се разликују од прозе пре свега строжом условљеношћу </a:t>
            </a:r>
            <a:r>
              <a:rPr lang="sr-Cyrl-RS" sz="2800" b="1" dirty="0" smtClean="0"/>
              <a:t>говорног ритма</a:t>
            </a:r>
            <a:r>
              <a:rPr lang="sr-Cyrl-RS" dirty="0" smtClean="0"/>
              <a:t>, тј. утврђеним понављањем одређених ритамских јединица.</a:t>
            </a:r>
          </a:p>
          <a:p>
            <a:pPr algn="just"/>
            <a:r>
              <a:rPr lang="sr-Cyrl-RS" dirty="0" smtClean="0"/>
              <a:t>Због тога се стихови и називају „везаним слогом“ .</a:t>
            </a:r>
          </a:p>
          <a:p>
            <a:pPr lvl="1"/>
            <a:endParaRPr lang="sr-Latn-RS" i="1" dirty="0"/>
          </a:p>
        </p:txBody>
      </p:sp>
      <p:sp>
        <p:nvSpPr>
          <p:cNvPr id="3" name="Title 2"/>
          <p:cNvSpPr>
            <a:spLocks noGrp="1"/>
          </p:cNvSpPr>
          <p:nvPr>
            <p:ph type="title"/>
          </p:nvPr>
        </p:nvSpPr>
        <p:spPr/>
        <p:txBody>
          <a:bodyPr/>
          <a:lstStyle/>
          <a:p>
            <a:r>
              <a:rPr lang="sr-Cyrl-RS" dirty="0" smtClean="0"/>
              <a:t>Разлика: Поезија/ проза</a:t>
            </a:r>
            <a:endParaRPr lang="sr-Latn-RS" dirty="0"/>
          </a:p>
        </p:txBody>
      </p:sp>
    </p:spTree>
    <p:extLst>
      <p:ext uri="{BB962C8B-B14F-4D97-AF65-F5344CB8AC3E}">
        <p14:creationId xmlns:p14="http://schemas.microsoft.com/office/powerpoint/2010/main" val="34432099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609600"/>
            <a:ext cx="7772400" cy="6617196"/>
          </a:xfrm>
          <a:prstGeom prst="rect">
            <a:avLst/>
          </a:prstGeom>
          <a:noFill/>
        </p:spPr>
        <p:txBody>
          <a:bodyPr wrap="square" rtlCol="0">
            <a:spAutoFit/>
          </a:bodyPr>
          <a:lstStyle/>
          <a:p>
            <a:endParaRPr lang="sr-Cyrl-RS" sz="2000" dirty="0" smtClean="0"/>
          </a:p>
          <a:p>
            <a:endParaRPr lang="sr-Cyrl-RS" sz="2000" dirty="0" smtClean="0"/>
          </a:p>
          <a:p>
            <a:endParaRPr lang="sr-Cyrl-RS" sz="2000" dirty="0"/>
          </a:p>
          <a:p>
            <a:endParaRPr lang="sr-Cyrl-RS" sz="2000" dirty="0" smtClean="0"/>
          </a:p>
          <a:p>
            <a:endParaRPr lang="sr-Cyrl-RS" sz="2000" dirty="0"/>
          </a:p>
          <a:p>
            <a:endParaRPr lang="sr-Cyrl-RS" sz="2000" dirty="0" smtClean="0"/>
          </a:p>
          <a:p>
            <a:endParaRPr lang="sr-Cyrl-RS" sz="2000" dirty="0"/>
          </a:p>
          <a:p>
            <a:endParaRPr lang="sr-Cyrl-RS" sz="2000" dirty="0" smtClean="0"/>
          </a:p>
          <a:p>
            <a:endParaRPr lang="sr-Cyrl-RS" sz="2000" dirty="0"/>
          </a:p>
          <a:p>
            <a:endParaRPr lang="sr-Cyrl-RS" sz="2000" dirty="0" smtClean="0"/>
          </a:p>
          <a:p>
            <a:endParaRPr lang="sr-Cyrl-RS" sz="2000" dirty="0" smtClean="0"/>
          </a:p>
          <a:p>
            <a:r>
              <a:rPr lang="sr-Cyrl-RS" sz="2000" b="1" dirty="0" smtClean="0"/>
              <a:t>Задатак (урадите сами): </a:t>
            </a:r>
            <a:r>
              <a:rPr lang="sr-Cyrl-RS" sz="2000" dirty="0"/>
              <a:t>Пажљиво прочитај следећу реченицу, те утврди од колико речи се састоји. Потом, утврди проклитике и енклитике, те означи јединствене акценатске </a:t>
            </a:r>
            <a:r>
              <a:rPr lang="sr-Cyrl-RS" sz="2000" dirty="0" smtClean="0"/>
              <a:t>целине.</a:t>
            </a:r>
            <a:endParaRPr lang="sr-Cyrl-RS" sz="2000" dirty="0"/>
          </a:p>
          <a:p>
            <a:endParaRPr lang="sr-Cyrl-RS" sz="2000" b="1" dirty="0" smtClean="0">
              <a:solidFill>
                <a:srgbClr val="FF0000"/>
              </a:solidFill>
            </a:endParaRPr>
          </a:p>
          <a:p>
            <a:r>
              <a:rPr lang="sr-Cyrl-RS" sz="2000" b="1" dirty="0" smtClean="0">
                <a:solidFill>
                  <a:srgbClr val="FF0000"/>
                </a:solidFill>
              </a:rPr>
              <a:t>Не разумем да ли сам стварно сишао са ума, или сам само под стресом!</a:t>
            </a:r>
            <a:endParaRPr lang="sr-Cyrl-RS" sz="2000" b="1" dirty="0">
              <a:solidFill>
                <a:srgbClr val="FF0000"/>
              </a:solidFill>
            </a:endParaRPr>
          </a:p>
          <a:p>
            <a:endParaRPr lang="sr-Cyrl-RS" sz="2000" dirty="0" smtClean="0"/>
          </a:p>
          <a:p>
            <a:endParaRPr lang="sr-Cyrl-RS" sz="2000" dirty="0"/>
          </a:p>
          <a:p>
            <a:pPr marL="342900" indent="-342900">
              <a:buFont typeface="Wingdings" pitchFamily="2" charset="2"/>
              <a:buChar char="v"/>
            </a:pPr>
            <a:endParaRPr lang="sr-Cyrl-RS" sz="2400" dirty="0" smtClean="0"/>
          </a:p>
        </p:txBody>
      </p:sp>
      <p:sp>
        <p:nvSpPr>
          <p:cNvPr id="15" name="Horizontal Scroll 14"/>
          <p:cNvSpPr/>
          <p:nvPr/>
        </p:nvSpPr>
        <p:spPr>
          <a:xfrm>
            <a:off x="184355" y="1814703"/>
            <a:ext cx="5343832" cy="192100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t>Проклитике: </a:t>
            </a:r>
            <a:r>
              <a:rPr lang="sr-Cyrl-RS" i="1" dirty="0"/>
              <a:t>о</a:t>
            </a:r>
            <a:endParaRPr lang="sr-Cyrl-RS" i="1" dirty="0" smtClean="0"/>
          </a:p>
          <a:p>
            <a:pPr algn="ctr"/>
            <a:r>
              <a:rPr lang="sr-Cyrl-RS" dirty="0" smtClean="0"/>
              <a:t>Енклитике: </a:t>
            </a:r>
            <a:r>
              <a:rPr lang="sr-Cyrl-RS" i="1" dirty="0" smtClean="0"/>
              <a:t>смо</a:t>
            </a:r>
          </a:p>
          <a:p>
            <a:pPr algn="ctr"/>
            <a:r>
              <a:rPr lang="sr-Cyrl-RS" dirty="0" smtClean="0"/>
              <a:t>Речи (6)= </a:t>
            </a:r>
            <a:r>
              <a:rPr lang="sr-Cyrl-RS" i="1" dirty="0" smtClean="0"/>
              <a:t>разговарали, смо, два, сата, о, грађевинарству</a:t>
            </a:r>
          </a:p>
          <a:p>
            <a:pPr algn="ctr"/>
            <a:endParaRPr lang="sr-Latn-RS" i="1" dirty="0"/>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458" y="228600"/>
            <a:ext cx="6434445" cy="1324946"/>
          </a:xfrm>
          <a:prstGeom prst="rect">
            <a:avLst/>
          </a:prstGeom>
        </p:spPr>
      </p:pic>
      <p:sp>
        <p:nvSpPr>
          <p:cNvPr id="24" name="Snip Diagonal Corner Rectangle 23"/>
          <p:cNvSpPr/>
          <p:nvPr/>
        </p:nvSpPr>
        <p:spPr>
          <a:xfrm>
            <a:off x="5528187" y="1553546"/>
            <a:ext cx="3505200" cy="1981200"/>
          </a:xfrm>
          <a:prstGeom prst="snip2Diag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solidFill>
                  <a:schemeClr val="tx1"/>
                </a:solidFill>
              </a:rPr>
              <a:t>Стрелице упућују на речи за које су проклитике/еклитике везане, те са њима чине акценатске целине</a:t>
            </a:r>
          </a:p>
        </p:txBody>
      </p:sp>
    </p:spTree>
    <p:extLst>
      <p:ext uri="{BB962C8B-B14F-4D97-AF65-F5344CB8AC3E}">
        <p14:creationId xmlns:p14="http://schemas.microsoft.com/office/powerpoint/2010/main" val="20460020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43000"/>
            <a:ext cx="6781800" cy="5715000"/>
          </a:xfrm>
        </p:spPr>
        <p:txBody>
          <a:bodyPr>
            <a:normAutofit fontScale="92500" lnSpcReduction="10000"/>
          </a:bodyPr>
          <a:lstStyle/>
          <a:p>
            <a:r>
              <a:rPr lang="sr-Cyrl-RS" dirty="0" smtClean="0"/>
              <a:t>А сада, настављамо са нашом темом!</a:t>
            </a:r>
          </a:p>
          <a:p>
            <a:endParaRPr lang="sr-Cyrl-RS" dirty="0"/>
          </a:p>
          <a:p>
            <a:pPr marL="109728" indent="0">
              <a:buNone/>
            </a:pPr>
            <a:r>
              <a:rPr lang="sr-Cyrl-RS" b="1" dirty="0" smtClean="0"/>
              <a:t>*Ритам у животу и у поезији*</a:t>
            </a:r>
          </a:p>
          <a:p>
            <a:pPr marL="109728" indent="0" algn="just">
              <a:buNone/>
            </a:pPr>
            <a:r>
              <a:rPr lang="sr-Cyrl-RS" dirty="0" smtClean="0"/>
              <a:t>	</a:t>
            </a:r>
          </a:p>
          <a:p>
            <a:pPr algn="just">
              <a:buFont typeface="Wingdings" pitchFamily="2" charset="2"/>
              <a:buChar char="v"/>
            </a:pPr>
            <a:r>
              <a:rPr lang="sr-Cyrl-RS" b="1" u="sng" dirty="0" smtClean="0"/>
              <a:t>Ритмом</a:t>
            </a:r>
            <a:r>
              <a:rPr lang="sr-Cyrl-RS" dirty="0" smtClean="0"/>
              <a:t> се назива свако равномерно понављање извесних појава и радњи у одрећеним временским размацима (плима и осека, дан и ноћ, дисање, рад срца итд.)</a:t>
            </a:r>
          </a:p>
          <a:p>
            <a:pPr algn="just">
              <a:buFont typeface="Wingdings" pitchFamily="2" charset="2"/>
              <a:buChar char="v"/>
            </a:pPr>
            <a:endParaRPr lang="sr-Cyrl-RS" dirty="0" smtClean="0"/>
          </a:p>
          <a:p>
            <a:pPr algn="just">
              <a:buFont typeface="Wingdings" pitchFamily="2" charset="2"/>
              <a:buChar char="v"/>
            </a:pPr>
            <a:r>
              <a:rPr lang="sr-Cyrl-RS" b="1" u="sng" dirty="0" smtClean="0"/>
              <a:t>Песнички ритам </a:t>
            </a:r>
            <a:r>
              <a:rPr lang="sr-Cyrl-RS" dirty="0" smtClean="0"/>
              <a:t>је организовано, планско понављање извесних језичких ритмичких сигнала у одређеним временским размацима.</a:t>
            </a:r>
          </a:p>
          <a:p>
            <a:pPr>
              <a:buFont typeface="Wingdings" pitchFamily="2" charset="2"/>
              <a:buChar char="v"/>
            </a:pPr>
            <a:endParaRPr lang="sr-Cyrl-RS" b="1" dirty="0"/>
          </a:p>
        </p:txBody>
      </p:sp>
      <p:sp>
        <p:nvSpPr>
          <p:cNvPr id="3" name="Title 2"/>
          <p:cNvSpPr>
            <a:spLocks noGrp="1"/>
          </p:cNvSpPr>
          <p:nvPr>
            <p:ph type="title"/>
          </p:nvPr>
        </p:nvSpPr>
        <p:spPr>
          <a:xfrm>
            <a:off x="76200" y="0"/>
            <a:ext cx="4953000" cy="960438"/>
          </a:xfrm>
        </p:spPr>
        <p:txBody>
          <a:bodyPr/>
          <a:lstStyle/>
          <a:p>
            <a:pPr algn="ctr"/>
            <a:r>
              <a:rPr lang="sr-Cyrl-RS" dirty="0" smtClean="0"/>
              <a:t>Версификација</a:t>
            </a:r>
            <a:endParaRPr lang="sr-Latn-RS" dirty="0"/>
          </a:p>
        </p:txBody>
      </p:sp>
      <p:pic>
        <p:nvPicPr>
          <p:cNvPr id="13314" name="Picture 2" descr="Ритам (ликовна уметност) — Википедиј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1644" y="64524"/>
            <a:ext cx="2708672" cy="1981200"/>
          </a:xfrm>
          <a:prstGeom prst="rect">
            <a:avLst/>
          </a:prstGeom>
          <a:noFill/>
          <a:extLst>
            <a:ext uri="{909E8E84-426E-40DD-AFC4-6F175D3DCCD1}">
              <a14:hiddenFill xmlns:a14="http://schemas.microsoft.com/office/drawing/2010/main">
                <a:solidFill>
                  <a:srgbClr val="FFFFFF"/>
                </a:solidFill>
              </a14:hiddenFill>
            </a:ext>
          </a:extLst>
        </p:spPr>
      </p:pic>
      <p:sp>
        <p:nvSpPr>
          <p:cNvPr id="4" name="Flowchart: Punched Tape 3"/>
          <p:cNvSpPr/>
          <p:nvPr/>
        </p:nvSpPr>
        <p:spPr>
          <a:xfrm>
            <a:off x="6748789" y="1905000"/>
            <a:ext cx="1934381" cy="95250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t>РИТАМ У ЛИКОВНОЈ УМЕТНОСТИ</a:t>
            </a:r>
            <a:endParaRPr lang="sr-Latn-RS" dirty="0"/>
          </a:p>
        </p:txBody>
      </p:sp>
      <p:pic>
        <p:nvPicPr>
          <p:cNvPr id="13316" name="Picture 4" descr="Rotacija Zemlje - kretanje Zemlje oko spostvene ose | Shtreb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4906" y="2990850"/>
            <a:ext cx="2361888" cy="1743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8374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Ritam | Veliki Rečn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7100" y="4019550"/>
            <a:ext cx="5676900" cy="28384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0" y="609600"/>
            <a:ext cx="9144000" cy="5181600"/>
          </a:xfrm>
        </p:spPr>
        <p:txBody>
          <a:bodyPr>
            <a:normAutofit/>
          </a:bodyPr>
          <a:lstStyle/>
          <a:p>
            <a:pPr algn="just"/>
            <a:r>
              <a:rPr lang="sr-Cyrl-RS" dirty="0" smtClean="0"/>
              <a:t>Улога је углавном емотивне природе.</a:t>
            </a:r>
          </a:p>
          <a:p>
            <a:pPr algn="just"/>
            <a:r>
              <a:rPr lang="sr-Cyrl-RS" dirty="0" smtClean="0"/>
              <a:t>Лирска поезија, која је израз чистог осећања, нашла је у ритму изванредно средство да се и песник и читалац доведу у једно одређено или опште емоционално расположење.</a:t>
            </a:r>
          </a:p>
          <a:p>
            <a:pPr algn="just"/>
            <a:r>
              <a:rPr lang="sr-Cyrl-RS" dirty="0" smtClean="0"/>
              <a:t>Због своје ритмичности, лирска поезија највише подсећа на музику и има с њом у том погледу највише сличности.</a:t>
            </a:r>
          </a:p>
          <a:p>
            <a:pPr algn="just"/>
            <a:r>
              <a:rPr lang="sr-Cyrl-RS" dirty="0" smtClean="0"/>
              <a:t>У препричавању садржаја лирске песме, она би изгубила главни елемент своје емоционалности – свој ритам!</a:t>
            </a:r>
            <a:endParaRPr lang="sr-Latn-RS" dirty="0"/>
          </a:p>
        </p:txBody>
      </p:sp>
      <p:sp>
        <p:nvSpPr>
          <p:cNvPr id="3" name="Title 2"/>
          <p:cNvSpPr>
            <a:spLocks noGrp="1"/>
          </p:cNvSpPr>
          <p:nvPr>
            <p:ph type="title"/>
          </p:nvPr>
        </p:nvSpPr>
        <p:spPr>
          <a:xfrm>
            <a:off x="2895600" y="0"/>
            <a:ext cx="6248400" cy="914400"/>
          </a:xfrm>
        </p:spPr>
        <p:txBody>
          <a:bodyPr>
            <a:normAutofit fontScale="90000"/>
          </a:bodyPr>
          <a:lstStyle/>
          <a:p>
            <a:r>
              <a:rPr lang="sr-Cyrl-RS" dirty="0" smtClean="0"/>
              <a:t>Улога ритма у стиховима</a:t>
            </a:r>
            <a:endParaRPr lang="sr-Latn-RS" dirty="0"/>
          </a:p>
        </p:txBody>
      </p:sp>
    </p:spTree>
    <p:extLst>
      <p:ext uri="{BB962C8B-B14F-4D97-AF65-F5344CB8AC3E}">
        <p14:creationId xmlns:p14="http://schemas.microsoft.com/office/powerpoint/2010/main" val="28324756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Вергилије — Википедија"/>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4997965"/>
            <a:ext cx="1721414" cy="1860035"/>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304800" y="1481329"/>
            <a:ext cx="8382000" cy="1490472"/>
          </a:xfrm>
        </p:spPr>
        <p:txBody>
          <a:bodyPr/>
          <a:lstStyle/>
          <a:p>
            <a:r>
              <a:rPr lang="en-US" dirty="0" smtClean="0"/>
              <a:t>Versus</a:t>
            </a:r>
            <a:r>
              <a:rPr lang="sr-Cyrl-RS" dirty="0" smtClean="0"/>
              <a:t>= стих/ окретање, обртање</a:t>
            </a:r>
          </a:p>
          <a:p>
            <a:r>
              <a:rPr lang="en-US" dirty="0" err="1" smtClean="0"/>
              <a:t>Facere</a:t>
            </a:r>
            <a:r>
              <a:rPr lang="en-US" dirty="0" smtClean="0"/>
              <a:t> </a:t>
            </a:r>
            <a:r>
              <a:rPr lang="sr-Cyrl-RS" dirty="0" smtClean="0"/>
              <a:t>= творити  </a:t>
            </a:r>
            <a:r>
              <a:rPr lang="en-US" dirty="0" smtClean="0"/>
              <a:t> </a:t>
            </a:r>
            <a:endParaRPr lang="sr-Latn-RS" dirty="0"/>
          </a:p>
        </p:txBody>
      </p:sp>
      <p:sp>
        <p:nvSpPr>
          <p:cNvPr id="3" name="Title 2"/>
          <p:cNvSpPr>
            <a:spLocks noGrp="1"/>
          </p:cNvSpPr>
          <p:nvPr>
            <p:ph type="title"/>
          </p:nvPr>
        </p:nvSpPr>
        <p:spPr>
          <a:xfrm>
            <a:off x="0" y="274638"/>
            <a:ext cx="8991600" cy="1143000"/>
          </a:xfrm>
        </p:spPr>
        <p:txBody>
          <a:bodyPr>
            <a:normAutofit fontScale="90000"/>
          </a:bodyPr>
          <a:lstStyle/>
          <a:p>
            <a:r>
              <a:rPr lang="sr-Cyrl-RS" dirty="0" smtClean="0"/>
              <a:t>Версификација и системи версификације</a:t>
            </a:r>
            <a:endParaRPr lang="sr-Latn-RS" dirty="0"/>
          </a:p>
        </p:txBody>
      </p:sp>
      <p:sp>
        <p:nvSpPr>
          <p:cNvPr id="4" name="Plus 3"/>
          <p:cNvSpPr/>
          <p:nvPr/>
        </p:nvSpPr>
        <p:spPr>
          <a:xfrm>
            <a:off x="-34413" y="1632155"/>
            <a:ext cx="609600" cy="6096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5" name="Right Arrow 4"/>
          <p:cNvSpPr/>
          <p:nvPr/>
        </p:nvSpPr>
        <p:spPr>
          <a:xfrm>
            <a:off x="4114800" y="2127455"/>
            <a:ext cx="1676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6" name="Horizontal Scroll 5"/>
          <p:cNvSpPr/>
          <p:nvPr/>
        </p:nvSpPr>
        <p:spPr>
          <a:xfrm>
            <a:off x="6172200" y="1784555"/>
            <a:ext cx="2438400" cy="914400"/>
          </a:xfrm>
          <a:prstGeom prst="horizont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solidFill>
                  <a:schemeClr val="tx1"/>
                </a:solidFill>
              </a:rPr>
              <a:t>ВЕРСИФИКАЦИЈА</a:t>
            </a:r>
            <a:endParaRPr lang="sr-Latn-RS" dirty="0">
              <a:solidFill>
                <a:schemeClr val="tx1"/>
              </a:solidFill>
            </a:endParaRPr>
          </a:p>
        </p:txBody>
      </p:sp>
      <p:sp>
        <p:nvSpPr>
          <p:cNvPr id="7" name="Rectangular Callout 6"/>
          <p:cNvSpPr/>
          <p:nvPr/>
        </p:nvSpPr>
        <p:spPr>
          <a:xfrm flipH="1">
            <a:off x="270387" y="2590800"/>
            <a:ext cx="4343400" cy="2819400"/>
          </a:xfrm>
          <a:prstGeom prst="wedgeRectCallout">
            <a:avLst>
              <a:gd name="adj1" fmla="val -35774"/>
              <a:gd name="adj2" fmla="val 6459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sr-Cyrl-RS" b="1" u="sng" dirty="0" smtClean="0">
                <a:solidFill>
                  <a:schemeClr val="tx1"/>
                </a:solidFill>
              </a:rPr>
              <a:t>Версификација је наука о песничком ритму (ритму у стиховима).</a:t>
            </a:r>
          </a:p>
          <a:p>
            <a:pPr algn="just"/>
            <a:endParaRPr lang="sr-Cyrl-RS" b="1" u="sng" dirty="0">
              <a:solidFill>
                <a:schemeClr val="tx1"/>
              </a:solidFill>
            </a:endParaRPr>
          </a:p>
          <a:p>
            <a:pPr algn="just"/>
            <a:endParaRPr lang="sr-Cyrl-RS" b="1" u="sng" dirty="0" smtClean="0">
              <a:solidFill>
                <a:schemeClr val="tx1"/>
              </a:solidFill>
            </a:endParaRPr>
          </a:p>
          <a:p>
            <a:pPr algn="just"/>
            <a:r>
              <a:rPr lang="sr-Cyrl-RS" dirty="0" smtClean="0">
                <a:solidFill>
                  <a:schemeClr val="tx1"/>
                </a:solidFill>
              </a:rPr>
              <a:t>Систем метричких правила био је изграђен још у античким књижевностима, грчкој и римској!</a:t>
            </a:r>
          </a:p>
          <a:p>
            <a:pPr algn="ctr"/>
            <a:endParaRPr lang="sr-Latn-RS" dirty="0">
              <a:solidFill>
                <a:schemeClr val="tx1"/>
              </a:solidFill>
            </a:endParaRPr>
          </a:p>
        </p:txBody>
      </p:sp>
    </p:spTree>
    <p:extLst>
      <p:ext uri="{BB962C8B-B14F-4D97-AF65-F5344CB8AC3E}">
        <p14:creationId xmlns:p14="http://schemas.microsoft.com/office/powerpoint/2010/main" val="4990272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686800" cy="4843271"/>
          </a:xfrm>
        </p:spPr>
        <p:txBody>
          <a:bodyPr>
            <a:normAutofit/>
          </a:bodyPr>
          <a:lstStyle/>
          <a:p>
            <a:endParaRPr lang="sr-Cyrl-RS" dirty="0" smtClean="0"/>
          </a:p>
          <a:p>
            <a:endParaRPr lang="sr-Cyrl-RS" dirty="0"/>
          </a:p>
          <a:p>
            <a:r>
              <a:rPr lang="sr-Cyrl-RS" dirty="0" smtClean="0"/>
              <a:t>Данашња наука о стиху утврдила је углавном </a:t>
            </a:r>
            <a:r>
              <a:rPr lang="sr-Cyrl-RS" u="sng" dirty="0" smtClean="0"/>
              <a:t>три система версификације </a:t>
            </a:r>
            <a:r>
              <a:rPr lang="sr-Cyrl-RS" dirty="0" smtClean="0"/>
              <a:t>који су се историјски смењивали у европским књижевностима. То су:</a:t>
            </a:r>
          </a:p>
          <a:p>
            <a:r>
              <a:rPr lang="sr-Cyrl-RS" dirty="0" smtClean="0"/>
              <a:t>1. метрички (квантитативна версификација),</a:t>
            </a:r>
          </a:p>
          <a:p>
            <a:r>
              <a:rPr lang="sr-Cyrl-RS" dirty="0" smtClean="0"/>
              <a:t>2. силабички,</a:t>
            </a:r>
          </a:p>
          <a:p>
            <a:r>
              <a:rPr lang="sr-Cyrl-RS" dirty="0" smtClean="0"/>
              <a:t>3. тонски (акценатски) систем. </a:t>
            </a:r>
            <a:endParaRPr lang="sr-Latn-RS" dirty="0"/>
          </a:p>
        </p:txBody>
      </p:sp>
      <p:sp>
        <p:nvSpPr>
          <p:cNvPr id="3" name="Title 2"/>
          <p:cNvSpPr>
            <a:spLocks noGrp="1"/>
          </p:cNvSpPr>
          <p:nvPr>
            <p:ph type="title"/>
          </p:nvPr>
        </p:nvSpPr>
        <p:spPr/>
        <p:txBody>
          <a:bodyPr>
            <a:normAutofit fontScale="90000"/>
          </a:bodyPr>
          <a:lstStyle/>
          <a:p>
            <a:r>
              <a:rPr lang="sr-Cyrl-RS" dirty="0"/>
              <a:t>Версификација и системи версификације</a:t>
            </a:r>
            <a:endParaRPr lang="sr-Latn-RS" dirty="0"/>
          </a:p>
        </p:txBody>
      </p:sp>
    </p:spTree>
    <p:extLst>
      <p:ext uri="{BB962C8B-B14F-4D97-AF65-F5344CB8AC3E}">
        <p14:creationId xmlns:p14="http://schemas.microsoft.com/office/powerpoint/2010/main" val="13637229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152400" y="381000"/>
            <a:ext cx="8991600" cy="5334000"/>
          </a:xfrm>
          <a:prstGeom prst="horizontalScroll">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sr-Cyrl-RS" sz="2000" dirty="0" smtClean="0">
                <a:solidFill>
                  <a:schemeClr val="bg1"/>
                </a:solidFill>
              </a:rPr>
              <a:t>Метрички систем назива се још и </a:t>
            </a:r>
            <a:r>
              <a:rPr lang="sr-Cyrl-RS" sz="2000" b="1" i="1" dirty="0" smtClean="0">
                <a:solidFill>
                  <a:schemeClr val="bg1"/>
                </a:solidFill>
              </a:rPr>
              <a:t>квантитативна версификација</a:t>
            </a:r>
            <a:r>
              <a:rPr lang="sr-Cyrl-RS" sz="2000" dirty="0" smtClean="0">
                <a:solidFill>
                  <a:schemeClr val="bg1"/>
                </a:solidFill>
              </a:rPr>
              <a:t>, зато што се за мерење ритма у том систему узима количина (квантитет) времена потребна за изговарање једног слога (вокала), а тонски и силабичко-тонски систем називају се још и </a:t>
            </a:r>
            <a:r>
              <a:rPr lang="sr-Cyrl-RS" sz="2000" b="1" i="1" dirty="0" smtClean="0">
                <a:solidFill>
                  <a:schemeClr val="bg1"/>
                </a:solidFill>
              </a:rPr>
              <a:t>квалитативна версификација</a:t>
            </a:r>
            <a:r>
              <a:rPr lang="sr-Cyrl-RS" sz="2000" dirty="0" smtClean="0">
                <a:solidFill>
                  <a:schemeClr val="bg1"/>
                </a:solidFill>
              </a:rPr>
              <a:t>, зато што се у њима ритам одређује према НАГЛАШЕНОСТИ или НЕНАГЛАШЕНОСТИ слога без обзира на дужину његовог трајања дакле – одређује се према каквоћи (квалитету) слога (вокала).</a:t>
            </a:r>
            <a:endParaRPr lang="sr-Latn-RS" sz="2000" dirty="0">
              <a:solidFill>
                <a:schemeClr val="bg1"/>
              </a:solidFill>
            </a:endParaRPr>
          </a:p>
        </p:txBody>
      </p:sp>
    </p:spTree>
    <p:extLst>
      <p:ext uri="{BB962C8B-B14F-4D97-AF65-F5344CB8AC3E}">
        <p14:creationId xmlns:p14="http://schemas.microsoft.com/office/powerpoint/2010/main" val="42912791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533400"/>
            <a:ext cx="8763000" cy="5452872"/>
          </a:xfrm>
        </p:spPr>
        <p:txBody>
          <a:bodyPr>
            <a:noAutofit/>
          </a:bodyPr>
          <a:lstStyle/>
          <a:p>
            <a:r>
              <a:rPr lang="sr-Cyrl-RS" sz="2400" dirty="0" smtClean="0"/>
              <a:t>Наша версификација је </a:t>
            </a:r>
            <a:r>
              <a:rPr lang="sr-Cyrl-RS" sz="2400" b="1" dirty="0" smtClean="0"/>
              <a:t>силабичко-тонска.</a:t>
            </a:r>
          </a:p>
          <a:p>
            <a:r>
              <a:rPr lang="sr-Cyrl-RS" sz="2400" dirty="0" smtClean="0"/>
              <a:t>То значи да се ритам у њој одређује према:</a:t>
            </a:r>
          </a:p>
          <a:p>
            <a:pPr lvl="1">
              <a:buFont typeface="Wingdings" pitchFamily="2" charset="2"/>
              <a:buChar char="q"/>
            </a:pPr>
            <a:r>
              <a:rPr lang="sr-Cyrl-RS" sz="2000" dirty="0" smtClean="0"/>
              <a:t>1. броју слогова у стиху</a:t>
            </a:r>
          </a:p>
          <a:p>
            <a:pPr lvl="1">
              <a:buFont typeface="Wingdings" pitchFamily="2" charset="2"/>
              <a:buChar char="q"/>
            </a:pPr>
            <a:r>
              <a:rPr lang="sr-Cyrl-RS" sz="2000" dirty="0" smtClean="0"/>
              <a:t>2. цезури (паузи)</a:t>
            </a:r>
          </a:p>
          <a:p>
            <a:pPr lvl="1">
              <a:buFont typeface="Wingdings" pitchFamily="2" charset="2"/>
              <a:buChar char="q"/>
            </a:pPr>
            <a:r>
              <a:rPr lang="sr-Cyrl-RS" sz="2000" dirty="0" smtClean="0"/>
              <a:t>3. рими</a:t>
            </a:r>
          </a:p>
          <a:p>
            <a:pPr lvl="1">
              <a:buFont typeface="Wingdings" pitchFamily="2" charset="2"/>
              <a:buChar char="q"/>
            </a:pPr>
            <a:r>
              <a:rPr lang="sr-Cyrl-RS" sz="2000" dirty="0" smtClean="0"/>
              <a:t>4. граници међу акценатским целинама</a:t>
            </a:r>
          </a:p>
          <a:p>
            <a:pPr lvl="1">
              <a:buFont typeface="Wingdings" pitchFamily="2" charset="2"/>
              <a:buChar char="q"/>
            </a:pPr>
            <a:r>
              <a:rPr lang="sr-Cyrl-RS" sz="2000" dirty="0" smtClean="0"/>
              <a:t>5. распореду акцената у стиху и њиховом броју.</a:t>
            </a:r>
          </a:p>
          <a:p>
            <a:pPr lvl="1">
              <a:buFont typeface="Wingdings" pitchFamily="2" charset="2"/>
              <a:buChar char="q"/>
            </a:pPr>
            <a:endParaRPr lang="sr-Cyrl-RS" sz="2000" dirty="0"/>
          </a:p>
          <a:p>
            <a:pPr marL="393192" lvl="1" indent="0" algn="ctr">
              <a:buNone/>
            </a:pPr>
            <a:r>
              <a:rPr lang="sr-Cyrl-RS" sz="2000" u="sng" dirty="0" smtClean="0"/>
              <a:t>По броју слогова често разликујемо стихове</a:t>
            </a:r>
            <a:r>
              <a:rPr lang="sr-Cyrl-RS" sz="2000" dirty="0" smtClean="0"/>
              <a:t>:</a:t>
            </a:r>
          </a:p>
          <a:p>
            <a:pPr lvl="1" algn="ctr">
              <a:buFont typeface="Wingdings" pitchFamily="2" charset="2"/>
              <a:buChar char="q"/>
            </a:pPr>
            <a:r>
              <a:rPr lang="sr-Cyrl-RS" sz="2000" dirty="0" smtClean="0"/>
              <a:t>Петерац (5 слогова у стиху)</a:t>
            </a:r>
          </a:p>
          <a:p>
            <a:pPr lvl="1" algn="ctr">
              <a:buFont typeface="Wingdings" pitchFamily="2" charset="2"/>
              <a:buChar char="q"/>
            </a:pPr>
            <a:r>
              <a:rPr lang="sr-Cyrl-RS" sz="2000" dirty="0" smtClean="0"/>
              <a:t>Шестерац (6 слогова у стиху)</a:t>
            </a:r>
          </a:p>
          <a:p>
            <a:pPr lvl="1" algn="ctr">
              <a:buFont typeface="Wingdings" pitchFamily="2" charset="2"/>
              <a:buChar char="q"/>
            </a:pPr>
            <a:r>
              <a:rPr lang="sr-Cyrl-RS" sz="2000" dirty="0" smtClean="0"/>
              <a:t>Седмерац (7 слогова у стиху)</a:t>
            </a:r>
          </a:p>
          <a:p>
            <a:pPr lvl="1" algn="ctr">
              <a:buFont typeface="Wingdings" pitchFamily="2" charset="2"/>
              <a:buChar char="q"/>
            </a:pPr>
            <a:r>
              <a:rPr lang="sr-Cyrl-RS" sz="2000" dirty="0" smtClean="0"/>
              <a:t>Осмерац	(8 слогова)</a:t>
            </a:r>
          </a:p>
          <a:p>
            <a:pPr lvl="1" algn="ctr">
              <a:buFont typeface="Wingdings" pitchFamily="2" charset="2"/>
              <a:buChar char="q"/>
            </a:pPr>
            <a:r>
              <a:rPr lang="sr-Cyrl-RS" sz="2000" dirty="0" smtClean="0"/>
              <a:t>Деветерац (9 слогова)</a:t>
            </a:r>
          </a:p>
          <a:p>
            <a:pPr lvl="1" algn="ctr">
              <a:buFont typeface="Wingdings" pitchFamily="2" charset="2"/>
              <a:buChar char="q"/>
            </a:pPr>
            <a:r>
              <a:rPr lang="sr-Cyrl-RS" sz="2000" dirty="0" smtClean="0"/>
              <a:t>Десетерац (10 слогова)</a:t>
            </a:r>
          </a:p>
          <a:p>
            <a:pPr lvl="1" algn="ctr">
              <a:buFont typeface="Wingdings" pitchFamily="2" charset="2"/>
              <a:buChar char="q"/>
            </a:pPr>
            <a:r>
              <a:rPr lang="sr-Cyrl-RS" sz="2000" dirty="0" smtClean="0"/>
              <a:t>Једанаестерац (11 слогова)</a:t>
            </a:r>
          </a:p>
          <a:p>
            <a:pPr lvl="1" algn="ctr">
              <a:buFont typeface="Wingdings" pitchFamily="2" charset="2"/>
              <a:buChar char="q"/>
            </a:pPr>
            <a:r>
              <a:rPr lang="sr-Cyrl-RS" sz="2000" dirty="0" smtClean="0"/>
              <a:t>Дванаестерац итд. (12 слогова)</a:t>
            </a:r>
            <a:endParaRPr lang="sr-Cyrl-RS" sz="2000" dirty="0"/>
          </a:p>
        </p:txBody>
      </p:sp>
      <p:sp>
        <p:nvSpPr>
          <p:cNvPr id="3" name="Title 2"/>
          <p:cNvSpPr>
            <a:spLocks noGrp="1"/>
          </p:cNvSpPr>
          <p:nvPr>
            <p:ph type="title"/>
          </p:nvPr>
        </p:nvSpPr>
        <p:spPr>
          <a:xfrm>
            <a:off x="685800" y="-228600"/>
            <a:ext cx="8229600" cy="1143000"/>
          </a:xfrm>
        </p:spPr>
        <p:txBody>
          <a:bodyPr>
            <a:normAutofit/>
          </a:bodyPr>
          <a:lstStyle/>
          <a:p>
            <a:r>
              <a:rPr lang="sr-Cyrl-RS" sz="3200" dirty="0" smtClean="0"/>
              <a:t>Основи наше версификације</a:t>
            </a:r>
            <a:endParaRPr lang="sr-Latn-RS" sz="3200" dirty="0"/>
          </a:p>
        </p:txBody>
      </p:sp>
      <p:sp>
        <p:nvSpPr>
          <p:cNvPr id="4" name="Curved Up Arrow 3"/>
          <p:cNvSpPr/>
          <p:nvPr/>
        </p:nvSpPr>
        <p:spPr>
          <a:xfrm>
            <a:off x="7239000" y="5638800"/>
            <a:ext cx="1447800" cy="8382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solidFill>
                <a:schemeClr val="tx1"/>
              </a:solidFill>
            </a:endParaRPr>
          </a:p>
        </p:txBody>
      </p:sp>
      <p:sp>
        <p:nvSpPr>
          <p:cNvPr id="5" name="TextBox 4"/>
          <p:cNvSpPr txBox="1"/>
          <p:nvPr/>
        </p:nvSpPr>
        <p:spPr>
          <a:xfrm>
            <a:off x="7010400" y="4114800"/>
            <a:ext cx="1905000" cy="1200329"/>
          </a:xfrm>
          <a:prstGeom prst="rect">
            <a:avLst/>
          </a:prstGeom>
          <a:noFill/>
        </p:spPr>
        <p:txBody>
          <a:bodyPr wrap="square" rtlCol="0">
            <a:spAutoFit/>
          </a:bodyPr>
          <a:lstStyle/>
          <a:p>
            <a:r>
              <a:rPr lang="sr-Cyrl-RS" sz="3600" dirty="0" smtClean="0"/>
              <a:t>ШТА ЈЕ СТИХ?</a:t>
            </a:r>
            <a:endParaRPr lang="sr-Latn-RS" sz="3600" dirty="0"/>
          </a:p>
        </p:txBody>
      </p:sp>
    </p:spTree>
    <p:extLst>
      <p:ext uri="{BB962C8B-B14F-4D97-AF65-F5344CB8AC3E}">
        <p14:creationId xmlns:p14="http://schemas.microsoft.com/office/powerpoint/2010/main" val="28225010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1. Стих&#10; Стих  најмања метричка* и значењска целина у&#10;песми („један ред“)&#10;*метрика (версификација) = наука о стиху&#10;„To ј..."/>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5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9840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2. Строфа&#10;Метричка&#10;целина од&#10;више&#10;стихова&#10;Стихови су у&#10;строфи&#10;обједињени&#10;истим ритмом&#10;Стихови у строфи&#10;предсављају&#10;мисаон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8" y="-39124"/>
            <a:ext cx="9186562" cy="6897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3666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24178093"/>
              </p:ext>
            </p:extLst>
          </p:nvPr>
        </p:nvGraphicFramePr>
        <p:xfrm>
          <a:off x="457200" y="148132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sr-Cyrl-RS" dirty="0" smtClean="0"/>
              <a:t>Врсте стихова</a:t>
            </a:r>
            <a:endParaRPr lang="sr-Latn-RS" dirty="0"/>
          </a:p>
        </p:txBody>
      </p:sp>
    </p:spTree>
    <p:extLst>
      <p:ext uri="{BB962C8B-B14F-4D97-AF65-F5344CB8AC3E}">
        <p14:creationId xmlns:p14="http://schemas.microsoft.com/office/powerpoint/2010/main" val="6281831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Слогови - Зелена учионица"/>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72" y="3781476"/>
            <a:ext cx="4343327" cy="307652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4916" y="36871"/>
            <a:ext cx="8991600" cy="4800600"/>
          </a:xfrm>
        </p:spPr>
        <p:txBody>
          <a:bodyPr>
            <a:normAutofit/>
          </a:bodyPr>
          <a:lstStyle/>
          <a:p>
            <a:pPr algn="just"/>
            <a:r>
              <a:rPr lang="sr-Cyrl-RS" i="1" u="sng" dirty="0"/>
              <a:t>Шта је слог? </a:t>
            </a:r>
          </a:p>
          <a:p>
            <a:pPr lvl="1" algn="just"/>
            <a:r>
              <a:rPr lang="sr-Cyrl-RS" sz="2400" b="1" u="sng" dirty="0"/>
              <a:t>Слог</a:t>
            </a:r>
            <a:r>
              <a:rPr lang="sr-Cyrl-RS" b="1" dirty="0"/>
              <a:t> је најмања и базична јединица </a:t>
            </a:r>
            <a:r>
              <a:rPr lang="sr-Cyrl-RS" b="1" dirty="0" smtClean="0"/>
              <a:t>изговора (део речи који изговарамо једним отварањем уста).</a:t>
            </a:r>
          </a:p>
          <a:p>
            <a:pPr lvl="1" algn="just"/>
            <a:r>
              <a:rPr lang="sr-Cyrl-RS" dirty="0" smtClean="0"/>
              <a:t>Не </a:t>
            </a:r>
            <a:r>
              <a:rPr lang="sr-Cyrl-RS" dirty="0"/>
              <a:t>може се изговорити ништа мање од слога јер продукција гласа изван слога не припада артикулисаном говору. </a:t>
            </a:r>
            <a:endParaRPr lang="sr-Cyrl-RS" dirty="0" smtClean="0"/>
          </a:p>
          <a:p>
            <a:pPr lvl="1" algn="just"/>
            <a:r>
              <a:rPr lang="sr-Cyrl-RS" dirty="0" smtClean="0"/>
              <a:t>Вокал </a:t>
            </a:r>
            <a:r>
              <a:rPr lang="sr-Cyrl-RS" dirty="0"/>
              <a:t>(самогласник) сам по себи чини слог. </a:t>
            </a:r>
            <a:endParaRPr lang="sr-Cyrl-RS" dirty="0" smtClean="0"/>
          </a:p>
          <a:p>
            <a:pPr lvl="1" algn="just"/>
            <a:r>
              <a:rPr lang="sr-Cyrl-RS" dirty="0" smtClean="0"/>
              <a:t>Вокал </a:t>
            </a:r>
            <a:r>
              <a:rPr lang="sr-Cyrl-RS" dirty="0"/>
              <a:t>чини језгро слога, и најчешће је носилац </a:t>
            </a:r>
            <a:r>
              <a:rPr lang="sr-Cyrl-RS" b="1" dirty="0"/>
              <a:t>акцента</a:t>
            </a:r>
            <a:r>
              <a:rPr lang="sr-Cyrl-RS" b="1" dirty="0" smtClean="0"/>
              <a:t>. </a:t>
            </a:r>
          </a:p>
          <a:p>
            <a:pPr lvl="1" algn="just"/>
            <a:r>
              <a:rPr lang="sr-Cyrl-RS" dirty="0" smtClean="0"/>
              <a:t>Осим </a:t>
            </a:r>
            <a:r>
              <a:rPr lang="sr-Cyrl-RS" dirty="0"/>
              <a:t>вокала, носилац слога у стандардном српском језику може бити и </a:t>
            </a:r>
            <a:r>
              <a:rPr lang="sr-Cyrl-RS" b="1" dirty="0"/>
              <a:t>/р/</a:t>
            </a:r>
            <a:r>
              <a:rPr lang="sr-Cyrl-RS" dirty="0"/>
              <a:t> које се тада назива вокалним </a:t>
            </a:r>
            <a:r>
              <a:rPr lang="sr-Cyrl-RS" dirty="0" smtClean="0"/>
              <a:t>р (пример: в</a:t>
            </a:r>
            <a:r>
              <a:rPr lang="sr-Cyrl-RS" dirty="0" smtClean="0">
                <a:solidFill>
                  <a:srgbClr val="FF0000"/>
                </a:solidFill>
              </a:rPr>
              <a:t>р</a:t>
            </a:r>
            <a:r>
              <a:rPr lang="sr-Cyrl-RS" dirty="0" smtClean="0"/>
              <a:t>т, ц</a:t>
            </a:r>
            <a:r>
              <a:rPr lang="sr-Cyrl-RS" dirty="0" smtClean="0">
                <a:solidFill>
                  <a:srgbClr val="FF0000"/>
                </a:solidFill>
              </a:rPr>
              <a:t>р</a:t>
            </a:r>
            <a:r>
              <a:rPr lang="sr-Cyrl-RS" dirty="0" smtClean="0"/>
              <a:t>н, к</a:t>
            </a:r>
            <a:r>
              <a:rPr lang="sr-Cyrl-RS" dirty="0" smtClean="0">
                <a:solidFill>
                  <a:srgbClr val="FF0000"/>
                </a:solidFill>
              </a:rPr>
              <a:t>р</a:t>
            </a:r>
            <a:r>
              <a:rPr lang="sr-Cyrl-RS" dirty="0" smtClean="0"/>
              <a:t>т, за-х</a:t>
            </a:r>
            <a:r>
              <a:rPr lang="sr-Cyrl-RS" dirty="0" smtClean="0">
                <a:solidFill>
                  <a:srgbClr val="FF0000"/>
                </a:solidFill>
              </a:rPr>
              <a:t>р</a:t>
            </a:r>
            <a:r>
              <a:rPr lang="sr-Cyrl-RS" dirty="0" smtClean="0"/>
              <a:t>-ка-ти итд.)</a:t>
            </a:r>
          </a:p>
          <a:p>
            <a:pPr lvl="1" algn="just"/>
            <a:endParaRPr lang="sr-Cyrl-RS" dirty="0"/>
          </a:p>
          <a:p>
            <a:endParaRPr lang="sr-Latn-RS" dirty="0"/>
          </a:p>
        </p:txBody>
      </p:sp>
      <p:sp>
        <p:nvSpPr>
          <p:cNvPr id="7" name="AutoShape 4" descr="Слогови - Зелена учионица"/>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r-Latn-RS"/>
          </a:p>
        </p:txBody>
      </p:sp>
      <p:pic>
        <p:nvPicPr>
          <p:cNvPr id="2056" name="Picture 8" descr="Veseli slogovi u spretnim rukama - Logopedsko edukativni centar Čabarkap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4572000"/>
            <a:ext cx="3883025" cy="21826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048000" y="160338"/>
            <a:ext cx="6096000" cy="369332"/>
          </a:xfrm>
          <a:prstGeom prst="rect">
            <a:avLst/>
          </a:prstGeom>
          <a:noFill/>
        </p:spPr>
        <p:txBody>
          <a:bodyPr wrap="square" rtlCol="0">
            <a:spAutoFit/>
          </a:bodyPr>
          <a:lstStyle/>
          <a:p>
            <a:r>
              <a:rPr lang="sr-Cyrl-RS" dirty="0" smtClean="0"/>
              <a:t>ПОДСЕТИМО СЕ...</a:t>
            </a:r>
            <a:endParaRPr lang="sr-Latn-RS" dirty="0"/>
          </a:p>
        </p:txBody>
      </p:sp>
    </p:spTree>
    <p:extLst>
      <p:ext uri="{BB962C8B-B14F-4D97-AF65-F5344CB8AC3E}">
        <p14:creationId xmlns:p14="http://schemas.microsoft.com/office/powerpoint/2010/main" val="9517200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47800"/>
            <a:ext cx="8229600" cy="4525963"/>
          </a:xfrm>
        </p:spPr>
        <p:txBody>
          <a:bodyPr anchor="ctr">
            <a:normAutofit fontScale="92500" lnSpcReduction="10000"/>
          </a:bodyPr>
          <a:lstStyle/>
          <a:p>
            <a:r>
              <a:rPr lang="sr-Cyrl-RS" i="1" u="sng" dirty="0" smtClean="0"/>
              <a:t>Шта је цезура?</a:t>
            </a:r>
          </a:p>
          <a:p>
            <a:pPr lvl="1"/>
            <a:r>
              <a:rPr lang="sr-Cyrl-RS" dirty="0" smtClean="0"/>
              <a:t>Цезура (у систему версификације) је</a:t>
            </a:r>
            <a:r>
              <a:rPr lang="sr-Cyrl-RS" b="1" dirty="0" smtClean="0"/>
              <a:t> пауза</a:t>
            </a:r>
            <a:r>
              <a:rPr lang="sr-Cyrl-RS" dirty="0" smtClean="0"/>
              <a:t> која се осети при изговору (када наглас прочитамо стих). Она се налази најчешће на половини стиха, те дели стих на два дела, два полустиха.</a:t>
            </a:r>
            <a:r>
              <a:rPr lang="en-US" dirty="0" smtClean="0"/>
              <a:t> </a:t>
            </a:r>
            <a:r>
              <a:rPr lang="sr-Cyrl-RS" dirty="0" smtClean="0"/>
              <a:t>Означава се на следећи начин: </a:t>
            </a:r>
            <a:r>
              <a:rPr lang="en-US" dirty="0" smtClean="0"/>
              <a:t>II</a:t>
            </a:r>
            <a:endParaRPr lang="sr-Cyrl-RS" dirty="0" smtClean="0"/>
          </a:p>
          <a:p>
            <a:pPr lvl="1"/>
            <a:r>
              <a:rPr lang="sr-Cyrl-RS" dirty="0" smtClean="0"/>
              <a:t>Спроведена је кроз све стихове неке песме.</a:t>
            </a:r>
          </a:p>
          <a:p>
            <a:pPr lvl="1"/>
            <a:endParaRPr lang="sr-Cyrl-RS" dirty="0" smtClean="0"/>
          </a:p>
          <a:p>
            <a:pPr lvl="1"/>
            <a:r>
              <a:rPr lang="sr-Cyrl-RS" dirty="0" smtClean="0"/>
              <a:t>Пример:</a:t>
            </a:r>
          </a:p>
          <a:p>
            <a:pPr lvl="1"/>
            <a:endParaRPr lang="en-US" dirty="0" smtClean="0"/>
          </a:p>
          <a:p>
            <a:pPr lvl="1"/>
            <a:endParaRPr lang="sr-Cyrl-RS" dirty="0"/>
          </a:p>
          <a:p>
            <a:pPr lvl="1"/>
            <a:r>
              <a:rPr lang="sr-Cyrl-RS" dirty="0" smtClean="0"/>
              <a:t>О класје  моје </a:t>
            </a:r>
            <a:r>
              <a:rPr lang="en-US" dirty="0" smtClean="0"/>
              <a:t>||</a:t>
            </a:r>
            <a:r>
              <a:rPr lang="sr-Cyrl-RS" dirty="0" smtClean="0"/>
              <a:t> испод голих брда</a:t>
            </a:r>
          </a:p>
          <a:p>
            <a:pPr lvl="1"/>
            <a:r>
              <a:rPr lang="sr-Cyrl-RS" dirty="0" smtClean="0"/>
              <a:t>Мој црни хљебе ||</a:t>
            </a:r>
            <a:r>
              <a:rPr lang="en-US" dirty="0" smtClean="0"/>
              <a:t> </a:t>
            </a:r>
            <a:r>
              <a:rPr lang="sr-Cyrl-RS" dirty="0" smtClean="0"/>
              <a:t>крвљу поштрапани </a:t>
            </a:r>
          </a:p>
          <a:p>
            <a:pPr marL="393192" lvl="1" indent="0">
              <a:buNone/>
            </a:pPr>
            <a:r>
              <a:rPr lang="sr-Cyrl-RS" dirty="0" smtClean="0"/>
              <a:t>(Алекса Шантић „О класје моје...“)</a:t>
            </a:r>
            <a:endParaRPr lang="sr-Latn-RS" dirty="0"/>
          </a:p>
        </p:txBody>
      </p:sp>
      <p:sp>
        <p:nvSpPr>
          <p:cNvPr id="3" name="Title 2"/>
          <p:cNvSpPr>
            <a:spLocks noGrp="1"/>
          </p:cNvSpPr>
          <p:nvPr>
            <p:ph type="title"/>
          </p:nvPr>
        </p:nvSpPr>
        <p:spPr/>
        <p:txBody>
          <a:bodyPr/>
          <a:lstStyle/>
          <a:p>
            <a:r>
              <a:rPr lang="sr-Cyrl-RS" dirty="0" smtClean="0"/>
              <a:t>Цезура (</a:t>
            </a:r>
            <a:r>
              <a:rPr lang="en-US" dirty="0" smtClean="0"/>
              <a:t>II</a:t>
            </a:r>
            <a:r>
              <a:rPr lang="sr-Cyrl-RS" dirty="0" smtClean="0"/>
              <a:t>)</a:t>
            </a:r>
            <a:endParaRPr lang="sr-Latn-RS" dirty="0"/>
          </a:p>
        </p:txBody>
      </p:sp>
      <p:pic>
        <p:nvPicPr>
          <p:cNvPr id="18434" name="Picture 2" descr="Цезура — Википедиј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6191"/>
            <a:ext cx="4000500" cy="189547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5867400" y="3581400"/>
            <a:ext cx="3124200" cy="297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t>Колико слогова имају ови стихови?</a:t>
            </a:r>
          </a:p>
          <a:p>
            <a:pPr algn="ctr"/>
            <a:endParaRPr lang="sr-Cyrl-RS" dirty="0"/>
          </a:p>
          <a:p>
            <a:pPr algn="ctr"/>
            <a:r>
              <a:rPr lang="sr-Cyrl-RS" dirty="0" smtClean="0"/>
              <a:t>О-кла-сје-мо-је-и-спод-го-лих-бр-да</a:t>
            </a:r>
          </a:p>
          <a:p>
            <a:pPr algn="ctr"/>
            <a:endParaRPr lang="sr-Cyrl-RS" dirty="0"/>
          </a:p>
          <a:p>
            <a:pPr algn="ctr"/>
            <a:r>
              <a:rPr lang="sr-Cyrl-RS" dirty="0" smtClean="0"/>
              <a:t>11! Дакле стих је </a:t>
            </a:r>
          </a:p>
          <a:p>
            <a:pPr algn="ctr"/>
            <a:r>
              <a:rPr lang="sr-Cyrl-RS" dirty="0" smtClean="0"/>
              <a:t>ЈЕДАНАЕСТЕРАЦ!</a:t>
            </a:r>
          </a:p>
          <a:p>
            <a:pPr algn="ctr"/>
            <a:r>
              <a:rPr lang="sr-Cyrl-RS" dirty="0" smtClean="0"/>
              <a:t>ПАУЗА долази петог слога.</a:t>
            </a:r>
            <a:endParaRPr lang="sr-Latn-RS" dirty="0"/>
          </a:p>
        </p:txBody>
      </p:sp>
    </p:spTree>
    <p:extLst>
      <p:ext uri="{BB962C8B-B14F-4D97-AF65-F5344CB8AC3E}">
        <p14:creationId xmlns:p14="http://schemas.microsoft.com/office/powerpoint/2010/main" val="27101117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sr-Cyrl-RS" sz="2400" dirty="0" smtClean="0"/>
              <a:t>Рима је гласовно понављање на крајевима стихова, обележава крај стиха.</a:t>
            </a:r>
          </a:p>
          <a:p>
            <a:r>
              <a:rPr lang="sr-Cyrl-RS" sz="2400" dirty="0" smtClean="0"/>
              <a:t>Постоји неколико врста риме.</a:t>
            </a:r>
          </a:p>
          <a:p>
            <a:pPr>
              <a:buFont typeface="Wingdings" pitchFamily="2" charset="2"/>
              <a:buChar char="v"/>
            </a:pPr>
            <a:r>
              <a:rPr lang="sr-Cyrl-RS" sz="2400" u="sng" dirty="0" smtClean="0"/>
              <a:t>Према броју римованих слогова: </a:t>
            </a:r>
          </a:p>
          <a:p>
            <a:pPr>
              <a:buFont typeface="Wingdings" pitchFamily="2" charset="2"/>
              <a:buChar char="v"/>
            </a:pPr>
            <a:endParaRPr lang="sr-Cyrl-RS" sz="2400" dirty="0"/>
          </a:p>
          <a:p>
            <a:pPr>
              <a:buFont typeface="Wingdings" pitchFamily="2" charset="2"/>
              <a:buChar char="v"/>
            </a:pPr>
            <a:r>
              <a:rPr lang="sr-Cyrl-RS" sz="2400" dirty="0" smtClean="0"/>
              <a:t>	</a:t>
            </a:r>
            <a:r>
              <a:rPr lang="sr-Cyrl-RS" sz="2400" b="1" dirty="0" smtClean="0"/>
              <a:t>једносложна</a:t>
            </a:r>
            <a:r>
              <a:rPr lang="sr-Cyrl-RS" sz="2400" dirty="0" smtClean="0"/>
              <a:t> или </a:t>
            </a:r>
            <a:r>
              <a:rPr lang="sr-Cyrl-RS" sz="2400" b="1" dirty="0" smtClean="0"/>
              <a:t>мушка рима </a:t>
            </a:r>
            <a:r>
              <a:rPr lang="sr-Cyrl-RS" sz="2400" dirty="0" smtClean="0"/>
              <a:t>(пр. дан – сан, бор-двор)</a:t>
            </a:r>
          </a:p>
          <a:p>
            <a:pPr marL="914400" lvl="3" indent="0">
              <a:buNone/>
            </a:pPr>
            <a:r>
              <a:rPr lang="sr-Cyrl-RS" sz="2400" b="1" dirty="0" smtClean="0"/>
              <a:t>двосложна</a:t>
            </a:r>
            <a:r>
              <a:rPr lang="sr-Cyrl-RS" sz="2400" dirty="0" smtClean="0"/>
              <a:t> или </a:t>
            </a:r>
            <a:r>
              <a:rPr lang="sr-Cyrl-RS" sz="2400" b="1" dirty="0" smtClean="0"/>
              <a:t>женска рима </a:t>
            </a:r>
            <a:r>
              <a:rPr lang="sr-Cyrl-RS" sz="2400" dirty="0" smtClean="0"/>
              <a:t>(пр. пева – снева, трава-глава)</a:t>
            </a:r>
          </a:p>
          <a:p>
            <a:pPr marL="630936" lvl="2" indent="0">
              <a:buNone/>
            </a:pPr>
            <a:r>
              <a:rPr lang="sr-Cyrl-RS" sz="2400" b="1" dirty="0" smtClean="0"/>
              <a:t>	тросложна или дечија </a:t>
            </a:r>
            <a:r>
              <a:rPr lang="sr-Cyrl-RS" sz="2400" dirty="0"/>
              <a:t>(пр. </a:t>
            </a:r>
            <a:r>
              <a:rPr lang="sr-Cyrl-RS" sz="2400" dirty="0"/>
              <a:t>слушао-кушао)</a:t>
            </a:r>
          </a:p>
          <a:p>
            <a:pPr marL="630936" lvl="2" indent="0">
              <a:buNone/>
            </a:pPr>
            <a:r>
              <a:rPr lang="sr-Cyrl-RS" sz="2400" b="1" dirty="0" smtClean="0"/>
              <a:t>	вишесложна</a:t>
            </a:r>
            <a:r>
              <a:rPr lang="sr-Cyrl-RS" sz="2400" dirty="0" smtClean="0"/>
              <a:t> </a:t>
            </a:r>
            <a:r>
              <a:rPr lang="sr-Cyrl-RS" sz="2400" dirty="0"/>
              <a:t>(више од три)</a:t>
            </a:r>
          </a:p>
        </p:txBody>
      </p:sp>
      <p:sp>
        <p:nvSpPr>
          <p:cNvPr id="3" name="Title 2"/>
          <p:cNvSpPr>
            <a:spLocks noGrp="1"/>
          </p:cNvSpPr>
          <p:nvPr>
            <p:ph type="title"/>
          </p:nvPr>
        </p:nvSpPr>
        <p:spPr/>
        <p:txBody>
          <a:bodyPr/>
          <a:lstStyle/>
          <a:p>
            <a:r>
              <a:rPr lang="sr-Cyrl-RS" dirty="0" smtClean="0"/>
              <a:t>Рима (слик)</a:t>
            </a:r>
            <a:endParaRPr lang="sr-Latn-RS" dirty="0"/>
          </a:p>
        </p:txBody>
      </p:sp>
    </p:spTree>
    <p:extLst>
      <p:ext uri="{BB962C8B-B14F-4D97-AF65-F5344CB8AC3E}">
        <p14:creationId xmlns:p14="http://schemas.microsoft.com/office/powerpoint/2010/main" val="7983005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143000"/>
            <a:ext cx="9067800" cy="5486400"/>
          </a:xfrm>
        </p:spPr>
        <p:txBody>
          <a:bodyPr>
            <a:normAutofit/>
          </a:bodyPr>
          <a:lstStyle/>
          <a:p>
            <a:pPr marL="109728" indent="0">
              <a:buNone/>
            </a:pPr>
            <a:r>
              <a:rPr lang="sr-Cyrl-RS" dirty="0" smtClean="0"/>
              <a:t>Врсте риме:</a:t>
            </a:r>
          </a:p>
          <a:p>
            <a:endParaRPr lang="sr-Cyrl-RS" dirty="0"/>
          </a:p>
          <a:p>
            <a:r>
              <a:rPr lang="sr-Cyrl-RS" b="1" i="1" dirty="0" smtClean="0"/>
              <a:t>права рима /правилна</a:t>
            </a:r>
            <a:r>
              <a:rPr lang="sr-Cyrl-RS" dirty="0" smtClean="0"/>
              <a:t>- јесте она рима у којој се подударају наглашени гласови и сви гласови који за њим следе, као и </a:t>
            </a:r>
            <a:r>
              <a:rPr lang="sr-Cyrl-RS" dirty="0" smtClean="0">
                <a:solidFill>
                  <a:schemeClr val="accent2"/>
                </a:solidFill>
              </a:rPr>
              <a:t>место</a:t>
            </a:r>
            <a:r>
              <a:rPr lang="sr-Cyrl-RS" dirty="0" smtClean="0"/>
              <a:t> акцента (пр.</a:t>
            </a:r>
            <a:r>
              <a:rPr lang="sr-Cyrl-RS" dirty="0" smtClean="0">
                <a:solidFill>
                  <a:schemeClr val="accent2"/>
                </a:solidFill>
              </a:rPr>
              <a:t> </a:t>
            </a:r>
            <a:r>
              <a:rPr lang="sr-Cyrl-RS" b="1" dirty="0" smtClean="0">
                <a:solidFill>
                  <a:schemeClr val="accent2"/>
                </a:solidFill>
              </a:rPr>
              <a:t>тр</a:t>
            </a:r>
            <a:r>
              <a:rPr lang="sr-Latn-RS" b="1" dirty="0">
                <a:solidFill>
                  <a:schemeClr val="accent2"/>
                </a:solidFill>
              </a:rPr>
              <a:t> </a:t>
            </a:r>
            <a:r>
              <a:rPr lang="sr-Latn-RS" b="1" dirty="0" smtClean="0">
                <a:solidFill>
                  <a:schemeClr val="accent2"/>
                </a:solidFill>
              </a:rPr>
              <a:t>á</a:t>
            </a:r>
            <a:r>
              <a:rPr lang="sr-Cyrl-RS" b="1" dirty="0" smtClean="0"/>
              <a:t>ва: </a:t>
            </a:r>
            <a:r>
              <a:rPr lang="sr-Cyrl-RS" b="1" dirty="0" smtClean="0">
                <a:solidFill>
                  <a:schemeClr val="accent2"/>
                </a:solidFill>
              </a:rPr>
              <a:t>кр</a:t>
            </a:r>
            <a:r>
              <a:rPr lang="sr-Latn-RS" b="1" dirty="0">
                <a:solidFill>
                  <a:schemeClr val="accent2"/>
                </a:solidFill>
              </a:rPr>
              <a:t> </a:t>
            </a:r>
            <a:r>
              <a:rPr lang="sr-Latn-RS" b="1" dirty="0" smtClean="0">
                <a:solidFill>
                  <a:schemeClr val="accent2"/>
                </a:solidFill>
              </a:rPr>
              <a:t>ȁ</a:t>
            </a:r>
            <a:r>
              <a:rPr lang="sr-Cyrl-RS" b="1" dirty="0" smtClean="0"/>
              <a:t>ва</a:t>
            </a:r>
            <a:r>
              <a:rPr lang="sr-Cyrl-RS" dirty="0" smtClean="0"/>
              <a:t>). Као што видимо, акценти НИСУ идентични, само су на истом вокалу.</a:t>
            </a:r>
          </a:p>
          <a:p>
            <a:endParaRPr lang="sr-Cyrl-RS" dirty="0" smtClean="0"/>
          </a:p>
          <a:p>
            <a:pPr marL="365760" lvl="2" indent="-256032">
              <a:spcBef>
                <a:spcPts val="400"/>
              </a:spcBef>
              <a:buClr>
                <a:schemeClr val="accent1"/>
              </a:buClr>
              <a:buSzPct val="68000"/>
              <a:buFont typeface="Wingdings 3"/>
              <a:buChar char=""/>
            </a:pPr>
            <a:r>
              <a:rPr lang="sr-Cyrl-RS" dirty="0"/>
              <a:t>Да би рима била </a:t>
            </a:r>
            <a:r>
              <a:rPr lang="sr-Cyrl-RS" b="1" u="sng" dirty="0"/>
              <a:t>чиста</a:t>
            </a:r>
            <a:r>
              <a:rPr lang="sr-Cyrl-RS" dirty="0"/>
              <a:t>, она мора увек бити </a:t>
            </a:r>
            <a:r>
              <a:rPr lang="sr-Cyrl-RS" dirty="0">
                <a:effectLst>
                  <a:outerShdw blurRad="38100" dist="38100" dir="2700000" algn="tl">
                    <a:srgbClr val="000000">
                      <a:alpha val="43000"/>
                    </a:srgbClr>
                  </a:outerShdw>
                </a:effectLst>
              </a:rPr>
              <a:t>ИСТОВРЕМЕНО И ПРАВА</a:t>
            </a:r>
            <a:r>
              <a:rPr lang="sr-Cyrl-RS" dirty="0"/>
              <a:t>. Дакле, гласови иза вокала од којег почиње </a:t>
            </a:r>
            <a:r>
              <a:rPr lang="sr-Cyrl-RS" u="sng" dirty="0"/>
              <a:t>подударање морају бити исти. Такође, акценат мора бити исти!! </a:t>
            </a:r>
            <a:r>
              <a:rPr lang="sr-Cyrl-RS" dirty="0"/>
              <a:t>(пр.</a:t>
            </a:r>
            <a:r>
              <a:rPr lang="sr-Cyrl-RS" b="1" dirty="0"/>
              <a:t> св </a:t>
            </a:r>
            <a:r>
              <a:rPr lang="sr-Latn-RS" b="1" dirty="0">
                <a:solidFill>
                  <a:schemeClr val="accent2"/>
                </a:solidFill>
              </a:rPr>
              <a:t>ȁ </a:t>
            </a:r>
            <a:r>
              <a:rPr lang="sr-Cyrl-RS" b="1" dirty="0" smtClean="0">
                <a:solidFill>
                  <a:schemeClr val="accent2"/>
                </a:solidFill>
              </a:rPr>
              <a:t>ну</a:t>
            </a:r>
            <a:r>
              <a:rPr lang="sr-Cyrl-RS" b="1" dirty="0"/>
              <a:t>: гр</a:t>
            </a:r>
            <a:r>
              <a:rPr lang="sr-Latn-RS" b="1" dirty="0"/>
              <a:t>  </a:t>
            </a:r>
            <a:r>
              <a:rPr lang="sr-Latn-RS" b="1" dirty="0">
                <a:solidFill>
                  <a:schemeClr val="accent2"/>
                </a:solidFill>
              </a:rPr>
              <a:t>ȁ </a:t>
            </a:r>
            <a:r>
              <a:rPr lang="sr-Cyrl-RS" b="1" dirty="0" smtClean="0">
                <a:solidFill>
                  <a:schemeClr val="accent2"/>
                </a:solidFill>
              </a:rPr>
              <a:t>ну</a:t>
            </a:r>
            <a:r>
              <a:rPr lang="sr-Cyrl-RS" b="1" dirty="0"/>
              <a:t>; акценат је краткосилазни </a:t>
            </a:r>
            <a:r>
              <a:rPr lang="sr-Cyrl-RS" dirty="0"/>
              <a:t>).</a:t>
            </a:r>
            <a:endParaRPr lang="sr-Latn-RS" sz="1200" dirty="0"/>
          </a:p>
          <a:p>
            <a:endParaRPr lang="sr-Cyrl-RS" dirty="0" smtClean="0"/>
          </a:p>
          <a:p>
            <a:pPr lvl="2"/>
            <a:endParaRPr lang="sr-Latn-RS" dirty="0"/>
          </a:p>
        </p:txBody>
      </p:sp>
      <p:sp>
        <p:nvSpPr>
          <p:cNvPr id="3" name="Title 2"/>
          <p:cNvSpPr>
            <a:spLocks noGrp="1"/>
          </p:cNvSpPr>
          <p:nvPr>
            <p:ph type="title"/>
          </p:nvPr>
        </p:nvSpPr>
        <p:spPr>
          <a:xfrm>
            <a:off x="609600" y="0"/>
            <a:ext cx="8229600" cy="1143000"/>
          </a:xfrm>
        </p:spPr>
        <p:txBody>
          <a:bodyPr/>
          <a:lstStyle/>
          <a:p>
            <a:r>
              <a:rPr lang="sr-Cyrl-RS" dirty="0" smtClean="0"/>
              <a:t>Рима (слик)</a:t>
            </a:r>
            <a:endParaRPr lang="sr-Latn-RS" dirty="0"/>
          </a:p>
        </p:txBody>
      </p:sp>
      <p:sp>
        <p:nvSpPr>
          <p:cNvPr id="4" name="Snip Diagonal Corner Rectangle 3"/>
          <p:cNvSpPr/>
          <p:nvPr/>
        </p:nvSpPr>
        <p:spPr>
          <a:xfrm>
            <a:off x="6477000" y="304800"/>
            <a:ext cx="2667000" cy="182880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t>ЦРВЕНОМ БОЈОМ ОЗНАЧЕНИ СУ гласови који се поударају)</a:t>
            </a:r>
            <a:endParaRPr lang="sr-Latn-RS" dirty="0"/>
          </a:p>
        </p:txBody>
      </p:sp>
    </p:spTree>
    <p:extLst>
      <p:ext uri="{BB962C8B-B14F-4D97-AF65-F5344CB8AC3E}">
        <p14:creationId xmlns:p14="http://schemas.microsoft.com/office/powerpoint/2010/main" val="13982380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600200"/>
            <a:ext cx="8229600" cy="4525963"/>
          </a:xfrm>
        </p:spPr>
        <p:txBody>
          <a:bodyPr>
            <a:normAutofit/>
          </a:bodyPr>
          <a:lstStyle/>
          <a:p>
            <a:r>
              <a:rPr lang="sr-Cyrl-RS" b="1" i="1" dirty="0" smtClean="0"/>
              <a:t>богата рима – </a:t>
            </a:r>
            <a:r>
              <a:rPr lang="sr-Cyrl-RS" dirty="0" smtClean="0"/>
              <a:t>ако подударање почиње и ПРЕ наглашеног вокала (</a:t>
            </a:r>
            <a:r>
              <a:rPr lang="sr-Cyrl-RS" b="1" dirty="0" smtClean="0">
                <a:solidFill>
                  <a:schemeClr val="accent2"/>
                </a:solidFill>
              </a:rPr>
              <a:t>ср</a:t>
            </a:r>
            <a:r>
              <a:rPr lang="sr-Latn-RS" b="1" dirty="0" smtClean="0">
                <a:solidFill>
                  <a:schemeClr val="accent2"/>
                </a:solidFill>
              </a:rPr>
              <a:t>è</a:t>
            </a:r>
            <a:r>
              <a:rPr lang="sr-Cyrl-RS" b="1" dirty="0" smtClean="0"/>
              <a:t>бра: </a:t>
            </a:r>
            <a:r>
              <a:rPr lang="sr-Cyrl-RS" b="1" dirty="0" smtClean="0">
                <a:solidFill>
                  <a:schemeClr val="accent2"/>
                </a:solidFill>
              </a:rPr>
              <a:t>р</a:t>
            </a:r>
            <a:r>
              <a:rPr lang="sr-Latn-RS" b="1" dirty="0" smtClean="0">
                <a:solidFill>
                  <a:schemeClr val="accent2"/>
                </a:solidFill>
              </a:rPr>
              <a:t>è</a:t>
            </a:r>
            <a:r>
              <a:rPr lang="sr-Cyrl-RS" b="1" dirty="0" smtClean="0"/>
              <a:t>бра</a:t>
            </a:r>
            <a:r>
              <a:rPr lang="sr-Cyrl-RS" dirty="0" smtClean="0"/>
              <a:t>). </a:t>
            </a:r>
            <a:endParaRPr lang="sr-Cyrl-RS" u="sng" dirty="0" smtClean="0"/>
          </a:p>
          <a:p>
            <a:r>
              <a:rPr lang="sr-Cyrl-RS" b="1" i="1" dirty="0" smtClean="0"/>
              <a:t>мушка рима</a:t>
            </a:r>
            <a:r>
              <a:rPr lang="sr-Cyrl-RS" dirty="0" smtClean="0"/>
              <a:t> – ако је подударање само у једном слогу (</a:t>
            </a:r>
            <a:r>
              <a:rPr lang="sr-Cyrl-RS" b="1" dirty="0" smtClean="0"/>
              <a:t>спл</a:t>
            </a:r>
            <a:r>
              <a:rPr lang="sr-Latn-RS" b="1" dirty="0">
                <a:solidFill>
                  <a:schemeClr val="accent2"/>
                </a:solidFill>
              </a:rPr>
              <a:t>ȅ</a:t>
            </a:r>
            <a:r>
              <a:rPr lang="sr-Cyrl-RS" b="1" dirty="0" smtClean="0">
                <a:solidFill>
                  <a:schemeClr val="accent2"/>
                </a:solidFill>
              </a:rPr>
              <a:t>т</a:t>
            </a:r>
            <a:r>
              <a:rPr lang="sr-Cyrl-RS" b="1" dirty="0" smtClean="0"/>
              <a:t>: цв</a:t>
            </a:r>
            <a:r>
              <a:rPr lang="sr-Cyrl-RS" b="1" dirty="0">
                <a:solidFill>
                  <a:schemeClr val="accent2"/>
                </a:solidFill>
              </a:rPr>
              <a:t>е</a:t>
            </a:r>
            <a:r>
              <a:rPr lang="sr-Cyrl-RS" b="1" dirty="0" smtClean="0">
                <a:solidFill>
                  <a:schemeClr val="accent2"/>
                </a:solidFill>
              </a:rPr>
              <a:t>̑т; </a:t>
            </a:r>
            <a:r>
              <a:rPr lang="sr-Cyrl-RS" b="1" dirty="0" smtClean="0"/>
              <a:t>пл</a:t>
            </a:r>
            <a:r>
              <a:rPr lang="sr-Latn-RS" dirty="0">
                <a:solidFill>
                  <a:schemeClr val="accent2"/>
                </a:solidFill>
              </a:rPr>
              <a:t>ȃ</a:t>
            </a:r>
            <a:r>
              <a:rPr lang="sr-Cyrl-RS" b="1" dirty="0" smtClean="0">
                <a:solidFill>
                  <a:schemeClr val="accent2"/>
                </a:solidFill>
              </a:rPr>
              <a:t>м</a:t>
            </a:r>
            <a:r>
              <a:rPr lang="sr-Cyrl-RS" b="1" dirty="0" smtClean="0"/>
              <a:t>: с</a:t>
            </a:r>
            <a:r>
              <a:rPr lang="sr-Latn-RS" dirty="0">
                <a:solidFill>
                  <a:schemeClr val="accent2"/>
                </a:solidFill>
              </a:rPr>
              <a:t>ȃ</a:t>
            </a:r>
            <a:r>
              <a:rPr lang="sr-Cyrl-RS" b="1" dirty="0" smtClean="0">
                <a:solidFill>
                  <a:schemeClr val="accent2"/>
                </a:solidFill>
              </a:rPr>
              <a:t>м</a:t>
            </a:r>
            <a:r>
              <a:rPr lang="sr-Cyrl-RS" b="1" dirty="0" smtClean="0"/>
              <a:t>).</a:t>
            </a:r>
          </a:p>
          <a:p>
            <a:endParaRPr lang="sr-Cyrl-RS" b="1" dirty="0" smtClean="0"/>
          </a:p>
          <a:p>
            <a:r>
              <a:rPr lang="sr-Cyrl-RS" b="1" dirty="0" smtClean="0"/>
              <a:t>женска рима – </a:t>
            </a:r>
            <a:r>
              <a:rPr lang="sr-Cyrl-RS" dirty="0" smtClean="0"/>
              <a:t>ако је подударање у два слога (</a:t>
            </a:r>
            <a:r>
              <a:rPr lang="sr-Cyrl-RS" b="1" dirty="0" smtClean="0"/>
              <a:t>р</a:t>
            </a:r>
            <a:r>
              <a:rPr lang="sr-Latn-RS" b="1" dirty="0" smtClean="0">
                <a:solidFill>
                  <a:schemeClr val="accent2"/>
                </a:solidFill>
              </a:rPr>
              <a:t>ý</a:t>
            </a:r>
            <a:r>
              <a:rPr lang="sr-Cyrl-RS" b="1" dirty="0" smtClean="0">
                <a:solidFill>
                  <a:schemeClr val="accent2"/>
                </a:solidFill>
              </a:rPr>
              <a:t>ка</a:t>
            </a:r>
            <a:r>
              <a:rPr lang="sr-Cyrl-RS" b="1" dirty="0" smtClean="0"/>
              <a:t>: л</a:t>
            </a:r>
            <a:r>
              <a:rPr lang="sr-Latn-RS" b="1" dirty="0" smtClean="0">
                <a:solidFill>
                  <a:schemeClr val="accent2"/>
                </a:solidFill>
              </a:rPr>
              <a:t>ý</a:t>
            </a:r>
            <a:r>
              <a:rPr lang="sr-Cyrl-RS" b="1" dirty="0" smtClean="0">
                <a:solidFill>
                  <a:schemeClr val="accent2"/>
                </a:solidFill>
              </a:rPr>
              <a:t>ка</a:t>
            </a:r>
            <a:r>
              <a:rPr lang="sr-Cyrl-RS" b="1" dirty="0" smtClean="0"/>
              <a:t>; вр</a:t>
            </a:r>
            <a:r>
              <a:rPr lang="sr-Latn-RS" b="1" dirty="0">
                <a:solidFill>
                  <a:schemeClr val="accent2"/>
                </a:solidFill>
              </a:rPr>
              <a:t>é</a:t>
            </a:r>
            <a:r>
              <a:rPr lang="sr-Cyrl-RS" b="1" dirty="0" smtClean="0">
                <a:solidFill>
                  <a:schemeClr val="accent2"/>
                </a:solidFill>
              </a:rPr>
              <a:t>ме</a:t>
            </a:r>
            <a:r>
              <a:rPr lang="sr-Cyrl-RS" b="1" dirty="0" smtClean="0"/>
              <a:t>: шећерл</a:t>
            </a:r>
            <a:r>
              <a:rPr lang="sr-Latn-RS" b="1" dirty="0">
                <a:solidFill>
                  <a:schemeClr val="accent2"/>
                </a:solidFill>
              </a:rPr>
              <a:t>é</a:t>
            </a:r>
            <a:r>
              <a:rPr lang="sr-Cyrl-RS" b="1" dirty="0" smtClean="0">
                <a:solidFill>
                  <a:schemeClr val="accent2"/>
                </a:solidFill>
              </a:rPr>
              <a:t>ме</a:t>
            </a:r>
            <a:r>
              <a:rPr lang="sr-Cyrl-RS" b="1" dirty="0" smtClean="0"/>
              <a:t>)</a:t>
            </a:r>
          </a:p>
          <a:p>
            <a:endParaRPr lang="sr-Cyrl-RS" b="1" dirty="0" smtClean="0"/>
          </a:p>
          <a:p>
            <a:r>
              <a:rPr lang="sr-Cyrl-RS" b="1" dirty="0" smtClean="0"/>
              <a:t>дактилска – </a:t>
            </a:r>
            <a:r>
              <a:rPr lang="sr-Cyrl-RS" dirty="0" smtClean="0"/>
              <a:t>ако је подударање у три слога (</a:t>
            </a:r>
            <a:r>
              <a:rPr lang="sr-Cyrl-RS" b="1" dirty="0" smtClean="0"/>
              <a:t>п</a:t>
            </a:r>
            <a:r>
              <a:rPr lang="sr-Cyrl-RS" b="1" dirty="0" smtClean="0">
                <a:solidFill>
                  <a:schemeClr val="accent2"/>
                </a:solidFill>
              </a:rPr>
              <a:t>релије</a:t>
            </a:r>
            <a:r>
              <a:rPr lang="sr-Cyrl-RS" b="1" dirty="0" smtClean="0"/>
              <a:t>: в</a:t>
            </a:r>
            <a:r>
              <a:rPr lang="sr-Cyrl-RS" b="1" dirty="0" smtClean="0">
                <a:solidFill>
                  <a:schemeClr val="accent2"/>
                </a:solidFill>
              </a:rPr>
              <a:t>релије</a:t>
            </a:r>
            <a:r>
              <a:rPr lang="sr-Cyrl-RS" b="1" dirty="0" smtClean="0"/>
              <a:t>; т</a:t>
            </a:r>
            <a:r>
              <a:rPr lang="sr-Cyrl-RS" b="1" dirty="0" smtClean="0">
                <a:solidFill>
                  <a:schemeClr val="accent2"/>
                </a:solidFill>
              </a:rPr>
              <a:t>опио</a:t>
            </a:r>
            <a:r>
              <a:rPr lang="sr-Cyrl-RS" b="1" dirty="0" smtClean="0"/>
              <a:t>-п</a:t>
            </a:r>
            <a:r>
              <a:rPr lang="sr-Cyrl-RS" b="1" dirty="0" smtClean="0">
                <a:solidFill>
                  <a:schemeClr val="accent2"/>
                </a:solidFill>
              </a:rPr>
              <a:t>опио</a:t>
            </a:r>
            <a:r>
              <a:rPr lang="sr-Cyrl-RS" b="1" dirty="0" smtClean="0"/>
              <a:t>).</a:t>
            </a:r>
          </a:p>
          <a:p>
            <a:endParaRPr lang="sr-Latn-RS" b="1" i="1" u="sng" dirty="0"/>
          </a:p>
        </p:txBody>
      </p:sp>
      <p:sp>
        <p:nvSpPr>
          <p:cNvPr id="3" name="Title 2"/>
          <p:cNvSpPr>
            <a:spLocks noGrp="1"/>
          </p:cNvSpPr>
          <p:nvPr>
            <p:ph type="title"/>
          </p:nvPr>
        </p:nvSpPr>
        <p:spPr/>
        <p:txBody>
          <a:bodyPr/>
          <a:lstStyle/>
          <a:p>
            <a:r>
              <a:rPr lang="sr-Cyrl-RS" dirty="0" smtClean="0"/>
              <a:t>Рима (слик)</a:t>
            </a:r>
            <a:endParaRPr lang="sr-Latn-RS" dirty="0"/>
          </a:p>
        </p:txBody>
      </p:sp>
    </p:spTree>
    <p:extLst>
      <p:ext uri="{BB962C8B-B14F-4D97-AF65-F5344CB8AC3E}">
        <p14:creationId xmlns:p14="http://schemas.microsoft.com/office/powerpoint/2010/main" val="25509274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762000"/>
            <a:ext cx="8991600" cy="6096000"/>
          </a:xfrm>
        </p:spPr>
        <p:txBody>
          <a:bodyPr>
            <a:normAutofit fontScale="92500" lnSpcReduction="20000"/>
          </a:bodyPr>
          <a:lstStyle/>
          <a:p>
            <a:pPr lvl="0" algn="just"/>
            <a:r>
              <a:rPr lang="sr-Cyrl-RS" dirty="0"/>
              <a:t>На основу тога да ли се последњи римовани слог завшршава на самогласник, или сугласник, рима може бити </a:t>
            </a:r>
            <a:r>
              <a:rPr lang="sr-Cyrl-RS" b="1" i="1" dirty="0"/>
              <a:t>вокалска  </a:t>
            </a:r>
            <a:r>
              <a:rPr lang="sr-Cyrl-RS" b="1" dirty="0"/>
              <a:t>(б</a:t>
            </a:r>
            <a:r>
              <a:rPr lang="sr-Cyrl-RS" b="1" dirty="0">
                <a:solidFill>
                  <a:schemeClr val="accent2"/>
                </a:solidFill>
              </a:rPr>
              <a:t>ило</a:t>
            </a:r>
            <a:r>
              <a:rPr lang="sr-Cyrl-RS" b="1" dirty="0"/>
              <a:t>: кр</a:t>
            </a:r>
            <a:r>
              <a:rPr lang="sr-Cyrl-RS" b="1" dirty="0">
                <a:solidFill>
                  <a:schemeClr val="accent2"/>
                </a:solidFill>
              </a:rPr>
              <a:t>ило</a:t>
            </a:r>
            <a:r>
              <a:rPr lang="sr-Cyrl-RS" b="1" dirty="0" smtClean="0"/>
              <a:t>) </a:t>
            </a:r>
            <a:r>
              <a:rPr lang="sr-Cyrl-RS" dirty="0" smtClean="0"/>
              <a:t>или </a:t>
            </a:r>
            <a:r>
              <a:rPr lang="sr-Cyrl-RS" b="1" i="1" dirty="0"/>
              <a:t>консонтантска </a:t>
            </a:r>
            <a:r>
              <a:rPr lang="sr-Cyrl-RS" b="1" dirty="0"/>
              <a:t>(кл</a:t>
            </a:r>
            <a:r>
              <a:rPr lang="sr-Cyrl-RS" b="1" dirty="0">
                <a:solidFill>
                  <a:schemeClr val="accent2"/>
                </a:solidFill>
              </a:rPr>
              <a:t>ет</a:t>
            </a:r>
            <a:r>
              <a:rPr lang="sr-Cyrl-RS" b="1" dirty="0"/>
              <a:t>:св</a:t>
            </a:r>
            <a:r>
              <a:rPr lang="sr-Cyrl-RS" b="1" dirty="0">
                <a:solidFill>
                  <a:schemeClr val="accent2"/>
                </a:solidFill>
              </a:rPr>
              <a:t>ет</a:t>
            </a:r>
            <a:r>
              <a:rPr lang="sr-Cyrl-RS" b="1" dirty="0" smtClean="0"/>
              <a:t>)</a:t>
            </a:r>
            <a:r>
              <a:rPr lang="sr-Cyrl-RS" b="1" i="1" dirty="0" smtClean="0"/>
              <a:t>.</a:t>
            </a:r>
          </a:p>
          <a:p>
            <a:pPr lvl="0" algn="just"/>
            <a:endParaRPr lang="sr-Cyrl-RS" b="1" i="1" dirty="0"/>
          </a:p>
          <a:p>
            <a:pPr lvl="0" algn="just"/>
            <a:endParaRPr lang="sr-Latn-RS" sz="2600" dirty="0"/>
          </a:p>
          <a:p>
            <a:pPr lvl="0" algn="just"/>
            <a:r>
              <a:rPr lang="sr-Cyrl-RS" sz="2600" u="sng" dirty="0"/>
              <a:t>Према редном броју стихова који се римују у строфи, рима може бити</a:t>
            </a:r>
            <a:r>
              <a:rPr lang="sr-Cyrl-RS" sz="2600" u="sng" dirty="0" smtClean="0"/>
              <a:t>:</a:t>
            </a:r>
          </a:p>
          <a:p>
            <a:pPr lvl="0" algn="just"/>
            <a:endParaRPr lang="sr-Latn-RS" sz="2600" dirty="0"/>
          </a:p>
          <a:p>
            <a:pPr marL="109728" lvl="0" indent="0" algn="just">
              <a:buNone/>
            </a:pPr>
            <a:r>
              <a:rPr lang="sr-Cyrl-RS" sz="2600" b="1" dirty="0" smtClean="0">
                <a:solidFill>
                  <a:schemeClr val="bg2">
                    <a:lumMod val="50000"/>
                  </a:schemeClr>
                </a:solidFill>
              </a:rPr>
              <a:t>* парна</a:t>
            </a:r>
            <a:r>
              <a:rPr lang="sr-Cyrl-RS" sz="2600" dirty="0">
                <a:solidFill>
                  <a:schemeClr val="bg2">
                    <a:lumMod val="50000"/>
                  </a:schemeClr>
                </a:solidFill>
              </a:rPr>
              <a:t>: </a:t>
            </a:r>
            <a:r>
              <a:rPr lang="sr-Cyrl-RS" sz="2600" dirty="0"/>
              <a:t>када се римују два узастопна стиха </a:t>
            </a:r>
            <a:r>
              <a:rPr lang="sr-Cyrl-RS" sz="2600" b="1" dirty="0"/>
              <a:t>(аа,бб, вв)</a:t>
            </a:r>
            <a:r>
              <a:rPr lang="sr-Cyrl-RS" sz="2600" dirty="0"/>
              <a:t>;</a:t>
            </a:r>
            <a:endParaRPr lang="sr-Latn-RS" sz="2600" dirty="0"/>
          </a:p>
          <a:p>
            <a:pPr marL="109728" lvl="0" indent="0" algn="just">
              <a:buNone/>
            </a:pPr>
            <a:r>
              <a:rPr lang="sr-Cyrl-RS" sz="2600" b="1" dirty="0" smtClean="0">
                <a:solidFill>
                  <a:schemeClr val="bg2">
                    <a:lumMod val="50000"/>
                  </a:schemeClr>
                </a:solidFill>
              </a:rPr>
              <a:t>* укрштена</a:t>
            </a:r>
            <a:r>
              <a:rPr lang="sr-Cyrl-RS" sz="2600" dirty="0"/>
              <a:t>: када се римују први и трећи, други и четврти стих </a:t>
            </a:r>
            <a:r>
              <a:rPr lang="sr-Cyrl-RS" sz="2600" b="1" dirty="0"/>
              <a:t>(абаб);</a:t>
            </a:r>
            <a:endParaRPr lang="sr-Latn-RS" sz="2600" dirty="0"/>
          </a:p>
          <a:p>
            <a:pPr marL="109728" lvl="0" indent="0" algn="just">
              <a:buNone/>
            </a:pPr>
            <a:r>
              <a:rPr lang="sr-Cyrl-RS" sz="2600" b="1" dirty="0" smtClean="0">
                <a:solidFill>
                  <a:schemeClr val="bg2">
                    <a:lumMod val="50000"/>
                  </a:schemeClr>
                </a:solidFill>
              </a:rPr>
              <a:t>* обгрљена</a:t>
            </a:r>
            <a:r>
              <a:rPr lang="sr-Cyrl-RS" sz="2600" b="1" dirty="0"/>
              <a:t>: </a:t>
            </a:r>
            <a:r>
              <a:rPr lang="sr-Cyrl-RS" sz="2600" dirty="0"/>
              <a:t>када се римују први и четврти, други и трећи стих </a:t>
            </a:r>
            <a:r>
              <a:rPr lang="sr-Cyrl-RS" sz="2600" b="1" dirty="0"/>
              <a:t>(абба</a:t>
            </a:r>
            <a:r>
              <a:rPr lang="sr-Cyrl-RS" sz="2600" dirty="0"/>
              <a:t>);</a:t>
            </a:r>
            <a:endParaRPr lang="sr-Latn-RS" sz="2600" dirty="0"/>
          </a:p>
          <a:p>
            <a:pPr marL="109728" lvl="0" indent="0" algn="just">
              <a:buNone/>
            </a:pPr>
            <a:r>
              <a:rPr lang="sr-Cyrl-RS" sz="2600" b="1" dirty="0" smtClean="0">
                <a:solidFill>
                  <a:schemeClr val="bg2">
                    <a:lumMod val="50000"/>
                  </a:schemeClr>
                </a:solidFill>
              </a:rPr>
              <a:t>* нагомилана</a:t>
            </a:r>
            <a:r>
              <a:rPr lang="sr-Cyrl-RS" sz="2600" dirty="0" smtClean="0"/>
              <a:t>: подударање је истоветно у низу стихова </a:t>
            </a:r>
            <a:r>
              <a:rPr lang="sr-Cyrl-RS" sz="2600" b="1" dirty="0" smtClean="0"/>
              <a:t>(аааа, бббб).</a:t>
            </a:r>
          </a:p>
          <a:p>
            <a:pPr marL="109728" lvl="0" indent="0" algn="just">
              <a:buNone/>
            </a:pPr>
            <a:r>
              <a:rPr lang="sr-Cyrl-RS" sz="2600" dirty="0" smtClean="0"/>
              <a:t>Могућ </a:t>
            </a:r>
            <a:r>
              <a:rPr lang="sr-Cyrl-RS" sz="2600" dirty="0"/>
              <a:t>је и другачији распоред рима (абвб, абав, аба итд.)</a:t>
            </a:r>
            <a:endParaRPr lang="sr-Latn-RS" sz="2600" dirty="0"/>
          </a:p>
          <a:p>
            <a:endParaRPr lang="sr-Latn-RS" dirty="0"/>
          </a:p>
        </p:txBody>
      </p:sp>
      <p:sp>
        <p:nvSpPr>
          <p:cNvPr id="3" name="Title 2"/>
          <p:cNvSpPr>
            <a:spLocks noGrp="1"/>
          </p:cNvSpPr>
          <p:nvPr>
            <p:ph type="title"/>
          </p:nvPr>
        </p:nvSpPr>
        <p:spPr>
          <a:xfrm>
            <a:off x="2667000" y="14748"/>
            <a:ext cx="2743200" cy="762000"/>
          </a:xfrm>
        </p:spPr>
        <p:txBody>
          <a:bodyPr>
            <a:normAutofit fontScale="90000"/>
          </a:bodyPr>
          <a:lstStyle/>
          <a:p>
            <a:r>
              <a:rPr lang="sr-Cyrl-RS" sz="3600" dirty="0" smtClean="0"/>
              <a:t>Рима (слик)</a:t>
            </a:r>
            <a:endParaRPr lang="sr-Latn-RS" sz="3600" dirty="0"/>
          </a:p>
        </p:txBody>
      </p:sp>
    </p:spTree>
    <p:extLst>
      <p:ext uri="{BB962C8B-B14F-4D97-AF65-F5344CB8AC3E}">
        <p14:creationId xmlns:p14="http://schemas.microsoft.com/office/powerpoint/2010/main" val="22307638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Same Side Corner Rectangle 3"/>
          <p:cNvSpPr/>
          <p:nvPr/>
        </p:nvSpPr>
        <p:spPr>
          <a:xfrm>
            <a:off x="5715000" y="3124200"/>
            <a:ext cx="3429000" cy="3581400"/>
          </a:xfrm>
          <a:prstGeom prst="snip2Same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itchFamily="34" charset="0"/>
              <a:buChar char="•"/>
            </a:pPr>
            <a:r>
              <a:rPr lang="sr-Cyrl-RS" b="1" dirty="0" smtClean="0"/>
              <a:t>ИЗОСИЛАБИЧНОСТ: </a:t>
            </a:r>
            <a:r>
              <a:rPr lang="sr-Cyrl-RS" dirty="0" smtClean="0"/>
              <a:t>једнак број слогова у СВИМ стиховима;</a:t>
            </a:r>
          </a:p>
          <a:p>
            <a:pPr marL="285750" indent="-285750" algn="just">
              <a:buFont typeface="Arial" pitchFamily="34" charset="0"/>
              <a:buChar char="•"/>
            </a:pPr>
            <a:r>
              <a:rPr lang="sr-Cyrl-RS" b="1" dirty="0" smtClean="0"/>
              <a:t>ХЕТЕРОСИЛАБИЧНОСТ: </a:t>
            </a:r>
            <a:r>
              <a:rPr lang="sr-Cyrl-RS" dirty="0" smtClean="0"/>
              <a:t>различит број слогова у стиховима</a:t>
            </a:r>
          </a:p>
        </p:txBody>
      </p:sp>
      <p:sp>
        <p:nvSpPr>
          <p:cNvPr id="2" name="Content Placeholder 1"/>
          <p:cNvSpPr>
            <a:spLocks noGrp="1"/>
          </p:cNvSpPr>
          <p:nvPr>
            <p:ph idx="1"/>
          </p:nvPr>
        </p:nvSpPr>
        <p:spPr>
          <a:xfrm>
            <a:off x="0" y="1143000"/>
            <a:ext cx="6400800" cy="5715000"/>
          </a:xfrm>
        </p:spPr>
        <p:txBody>
          <a:bodyPr>
            <a:normAutofit/>
          </a:bodyPr>
          <a:lstStyle/>
          <a:p>
            <a:pPr marL="109728" indent="0">
              <a:buNone/>
            </a:pPr>
            <a:r>
              <a:rPr lang="sr-Cyrl-RS" dirty="0" smtClean="0"/>
              <a:t>	 </a:t>
            </a:r>
            <a:r>
              <a:rPr lang="sr-Latn-RS" dirty="0" smtClean="0"/>
              <a:t>̶</a:t>
            </a:r>
            <a:r>
              <a:rPr lang="sr-Cyrl-RS" dirty="0" smtClean="0"/>
              <a:t> НАГЛАШЕН СЛОГ</a:t>
            </a:r>
          </a:p>
          <a:p>
            <a:pPr marL="109728" indent="0">
              <a:buNone/>
            </a:pPr>
            <a:r>
              <a:rPr lang="sr-Cyrl-RS" b="1" dirty="0"/>
              <a:t>	</a:t>
            </a:r>
            <a:r>
              <a:rPr lang="en-US" b="1" dirty="0" smtClean="0"/>
              <a:t>U </a:t>
            </a:r>
            <a:r>
              <a:rPr lang="sr-Cyrl-RS" dirty="0" smtClean="0"/>
              <a:t>НЕНАГЛАШЕН СЛОГ</a:t>
            </a:r>
          </a:p>
          <a:p>
            <a:r>
              <a:rPr lang="sr-Cyrl-RS" u="sng" dirty="0" smtClean="0">
                <a:solidFill>
                  <a:schemeClr val="accent2"/>
                </a:solidFill>
              </a:rPr>
              <a:t>изотоничност</a:t>
            </a:r>
            <a:r>
              <a:rPr lang="sr-Cyrl-RS" dirty="0" smtClean="0"/>
              <a:t>: ако СВИ стихови имају исти број акценатских целина;</a:t>
            </a:r>
          </a:p>
          <a:p>
            <a:r>
              <a:rPr lang="sr-Cyrl-RS" u="sng" dirty="0" smtClean="0">
                <a:solidFill>
                  <a:schemeClr val="accent2"/>
                </a:solidFill>
              </a:rPr>
              <a:t>хетеротоничност</a:t>
            </a:r>
            <a:r>
              <a:rPr lang="sr-Cyrl-RS" dirty="0" smtClean="0"/>
              <a:t>: различит/ променљив број акценатских целина у стиховима;</a:t>
            </a:r>
            <a:endParaRPr lang="sr-Latn-RS" dirty="0"/>
          </a:p>
        </p:txBody>
      </p:sp>
      <p:sp>
        <p:nvSpPr>
          <p:cNvPr id="3" name="Title 2"/>
          <p:cNvSpPr>
            <a:spLocks noGrp="1"/>
          </p:cNvSpPr>
          <p:nvPr>
            <p:ph type="title"/>
          </p:nvPr>
        </p:nvSpPr>
        <p:spPr/>
        <p:txBody>
          <a:bodyPr/>
          <a:lstStyle/>
          <a:p>
            <a:r>
              <a:rPr lang="sr-Cyrl-RS" dirty="0" smtClean="0"/>
              <a:t>Версификацијска схема</a:t>
            </a:r>
            <a:endParaRPr lang="sr-Latn-RS" dirty="0"/>
          </a:p>
        </p:txBody>
      </p:sp>
    </p:spTree>
    <p:extLst>
      <p:ext uri="{BB962C8B-B14F-4D97-AF65-F5344CB8AC3E}">
        <p14:creationId xmlns:p14="http://schemas.microsoft.com/office/powerpoint/2010/main" val="14045432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20880"/>
            <a:ext cx="6658755" cy="6856784"/>
          </a:xfrm>
          <a:prstGeom prst="rect">
            <a:avLst/>
          </a:prstGeom>
          <a:effectLst>
            <a:glow rad="228600">
              <a:schemeClr val="accent2">
                <a:satMod val="175000"/>
                <a:alpha val="40000"/>
              </a:schemeClr>
            </a:glow>
          </a:effectLst>
        </p:spPr>
      </p:pic>
      <p:sp>
        <p:nvSpPr>
          <p:cNvPr id="6" name="Oval 5"/>
          <p:cNvSpPr/>
          <p:nvPr/>
        </p:nvSpPr>
        <p:spPr>
          <a:xfrm>
            <a:off x="5715000" y="-228600"/>
            <a:ext cx="3429000" cy="13587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t>Како направити версификацијску схему?</a:t>
            </a:r>
            <a:endParaRPr lang="sr-Latn-RS" dirty="0"/>
          </a:p>
        </p:txBody>
      </p:sp>
      <p:sp>
        <p:nvSpPr>
          <p:cNvPr id="7" name="Oval 6"/>
          <p:cNvSpPr/>
          <p:nvPr/>
        </p:nvSpPr>
        <p:spPr>
          <a:xfrm>
            <a:off x="6189406" y="1447800"/>
            <a:ext cx="28194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t>1.Уочити акценатске целине и обележити их.</a:t>
            </a:r>
            <a:endParaRPr lang="sr-Latn-RS" dirty="0"/>
          </a:p>
        </p:txBody>
      </p:sp>
      <p:sp>
        <p:nvSpPr>
          <p:cNvPr id="8" name="Oval 7"/>
          <p:cNvSpPr/>
          <p:nvPr/>
        </p:nvSpPr>
        <p:spPr>
          <a:xfrm>
            <a:off x="6182032" y="3430837"/>
            <a:ext cx="28194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t>2. Уочити где је пауза, цезура.</a:t>
            </a:r>
            <a:endParaRPr lang="sr-Latn-RS" dirty="0"/>
          </a:p>
        </p:txBody>
      </p:sp>
      <p:sp>
        <p:nvSpPr>
          <p:cNvPr id="9" name="Oval 8"/>
          <p:cNvSpPr/>
          <p:nvPr/>
        </p:nvSpPr>
        <p:spPr>
          <a:xfrm>
            <a:off x="6019800" y="4878637"/>
            <a:ext cx="3200400" cy="1979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t>3. Направити са стране схему од наглашених и ненаглашених/акцентовних слогова. </a:t>
            </a:r>
            <a:endParaRPr lang="sr-Latn-RS" dirty="0"/>
          </a:p>
        </p:txBody>
      </p:sp>
      <p:sp>
        <p:nvSpPr>
          <p:cNvPr id="10" name="Right Arrow 9"/>
          <p:cNvSpPr/>
          <p:nvPr/>
        </p:nvSpPr>
        <p:spPr>
          <a:xfrm rot="12700437">
            <a:off x="4071245" y="3879932"/>
            <a:ext cx="2855090" cy="5496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extLst>
      <p:ext uri="{BB962C8B-B14F-4D97-AF65-F5344CB8AC3E}">
        <p14:creationId xmlns:p14="http://schemas.microsoft.com/office/powerpoint/2010/main" val="9289573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990600"/>
            <a:ext cx="9067800" cy="5105400"/>
          </a:xfrm>
        </p:spPr>
        <p:txBody>
          <a:bodyPr/>
          <a:lstStyle/>
          <a:p>
            <a:r>
              <a:rPr lang="sr-Cyrl-RS" dirty="0" smtClean="0"/>
              <a:t>Уколико пребројимо број слогова у стиховима, видећемо да сваки стих има тачно 12 слогова (пр. за-што-но-ћас-та-ко-шу-ме-ја-бла-но-ви).</a:t>
            </a:r>
          </a:p>
          <a:p>
            <a:r>
              <a:rPr lang="sr-Cyrl-RS" dirty="0" smtClean="0"/>
              <a:t>Дакле стих заступљен у овој строфи је </a:t>
            </a:r>
            <a:r>
              <a:rPr lang="sr-Cyrl-RS" u="sng" dirty="0" smtClean="0"/>
              <a:t>дванаестерац.</a:t>
            </a:r>
          </a:p>
          <a:p>
            <a:r>
              <a:rPr lang="sr-Cyrl-RS" dirty="0" smtClean="0"/>
              <a:t>Строфа се састоји од 4 стиха – у питању је катрен!</a:t>
            </a:r>
          </a:p>
          <a:p>
            <a:r>
              <a:rPr lang="sr-Cyrl-RS" dirty="0" smtClean="0"/>
              <a:t>Пауза се налази после 6. слога, што бележимо овако:    6</a:t>
            </a:r>
            <a:r>
              <a:rPr lang="en-US" dirty="0" smtClean="0"/>
              <a:t>II</a:t>
            </a:r>
            <a:r>
              <a:rPr lang="sr-Cyrl-RS" dirty="0" smtClean="0"/>
              <a:t>7</a:t>
            </a:r>
          </a:p>
          <a:p>
            <a:endParaRPr lang="sr-Cyrl-RS" dirty="0" smtClean="0"/>
          </a:p>
          <a:p>
            <a:endParaRPr lang="sr-Latn-RS" dirty="0"/>
          </a:p>
        </p:txBody>
      </p:sp>
      <p:sp>
        <p:nvSpPr>
          <p:cNvPr id="3" name="Title 2"/>
          <p:cNvSpPr>
            <a:spLocks noGrp="1"/>
          </p:cNvSpPr>
          <p:nvPr>
            <p:ph type="title"/>
          </p:nvPr>
        </p:nvSpPr>
        <p:spPr>
          <a:xfrm>
            <a:off x="1676400" y="0"/>
            <a:ext cx="6629400" cy="1036638"/>
          </a:xfrm>
        </p:spPr>
        <p:txBody>
          <a:bodyPr>
            <a:normAutofit fontScale="90000"/>
          </a:bodyPr>
          <a:lstStyle/>
          <a:p>
            <a:r>
              <a:rPr lang="sr-Cyrl-RS" dirty="0" smtClean="0"/>
              <a:t>Версификацијска схема/даља анализа</a:t>
            </a:r>
            <a:endParaRPr lang="sr-Latn-RS" dirty="0"/>
          </a:p>
        </p:txBody>
      </p:sp>
      <p:sp>
        <p:nvSpPr>
          <p:cNvPr id="4" name="Round Same Side Corner Rectangle 3"/>
          <p:cNvSpPr/>
          <p:nvPr/>
        </p:nvSpPr>
        <p:spPr>
          <a:xfrm>
            <a:off x="304800" y="5410200"/>
            <a:ext cx="8686800" cy="1295400"/>
          </a:xfrm>
          <a:prstGeom prst="round2Same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t>Пошто сви стихови имају једнак број слогова (12), стих ове строфе је ИЗОСИЛАБИЧАН.</a:t>
            </a:r>
          </a:p>
          <a:p>
            <a:pPr algn="ctr"/>
            <a:r>
              <a:rPr lang="sr-Cyrl-RS" dirty="0" smtClean="0"/>
              <a:t>У стиховима се број акценатских целина разликује, зато је стих ХЕТЕРОТОНИЧАН.</a:t>
            </a:r>
            <a:endParaRPr lang="sr-Latn-RS" dirty="0"/>
          </a:p>
        </p:txBody>
      </p:sp>
    </p:spTree>
    <p:extLst>
      <p:ext uri="{BB962C8B-B14F-4D97-AF65-F5344CB8AC3E}">
        <p14:creationId xmlns:p14="http://schemas.microsoft.com/office/powerpoint/2010/main" val="443096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382000" cy="1143000"/>
          </a:xfrm>
        </p:spPr>
        <p:txBody>
          <a:bodyPr>
            <a:normAutofit/>
          </a:bodyPr>
          <a:lstStyle/>
          <a:p>
            <a:r>
              <a:rPr lang="sr-Cyrl-RS" dirty="0" smtClean="0"/>
              <a:t>Рима (анализа)</a:t>
            </a:r>
            <a:endParaRPr lang="sr-Latn-R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143000"/>
            <a:ext cx="7391400" cy="5595505"/>
          </a:xfrm>
          <a:prstGeom prst="rect">
            <a:avLst/>
          </a:prstGeom>
        </p:spPr>
      </p:pic>
      <p:sp>
        <p:nvSpPr>
          <p:cNvPr id="5" name="Oval 4"/>
          <p:cNvSpPr/>
          <p:nvPr/>
        </p:nvSpPr>
        <p:spPr>
          <a:xfrm>
            <a:off x="5029200" y="914400"/>
            <a:ext cx="3962400" cy="3581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t>АНАЛИЗА РИМЕ</a:t>
            </a:r>
          </a:p>
          <a:p>
            <a:pPr algn="ctr"/>
            <a:r>
              <a:rPr lang="sr-Cyrl-RS" dirty="0" smtClean="0"/>
              <a:t>РИМА  абба – ОБГРЉЕНА!</a:t>
            </a:r>
          </a:p>
          <a:p>
            <a:pPr algn="ctr"/>
            <a:endParaRPr lang="sr-Cyrl-RS" dirty="0"/>
          </a:p>
          <a:p>
            <a:pPr algn="ctr"/>
            <a:r>
              <a:rPr lang="sr-Cyrl-RS" dirty="0"/>
              <a:t>а</a:t>
            </a:r>
            <a:r>
              <a:rPr lang="sr-Cyrl-RS" dirty="0" smtClean="0"/>
              <a:t> рима је обгрљена, баш као и б рима.</a:t>
            </a:r>
          </a:p>
        </p:txBody>
      </p:sp>
    </p:spTree>
    <p:extLst>
      <p:ext uri="{BB962C8B-B14F-4D97-AF65-F5344CB8AC3E}">
        <p14:creationId xmlns:p14="http://schemas.microsoft.com/office/powerpoint/2010/main" val="5006699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r-Cyrl-RS" dirty="0" smtClean="0"/>
              <a:t>Рима (анализа)</a:t>
            </a:r>
            <a:endParaRPr lang="sr-Latn-R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00199"/>
            <a:ext cx="7952318" cy="4302317"/>
          </a:xfrm>
          <a:prstGeom prst="rect">
            <a:avLst/>
          </a:prstGeom>
        </p:spPr>
      </p:pic>
    </p:spTree>
    <p:extLst>
      <p:ext uri="{BB962C8B-B14F-4D97-AF65-F5344CB8AC3E}">
        <p14:creationId xmlns:p14="http://schemas.microsoft.com/office/powerpoint/2010/main" val="2045066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Šta znači otvoreni slog na engleskom jeziku. Zatvoreni i otvoreni slogovi  na engleskom: na šta utječ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6439" y="762000"/>
            <a:ext cx="3352800" cy="33528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sr-Cyrl-RS" dirty="0" smtClean="0"/>
              <a:t>Подсетимо се...</a:t>
            </a:r>
            <a:endParaRPr lang="sr-Latn-RS" dirty="0"/>
          </a:p>
        </p:txBody>
      </p:sp>
      <p:sp>
        <p:nvSpPr>
          <p:cNvPr id="4" name="Rectangular Callout 3"/>
          <p:cNvSpPr/>
          <p:nvPr/>
        </p:nvSpPr>
        <p:spPr>
          <a:xfrm>
            <a:off x="2667000" y="3886200"/>
            <a:ext cx="3505200" cy="2133600"/>
          </a:xfrm>
          <a:prstGeom prst="wedgeRect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b="1" dirty="0" smtClean="0">
                <a:solidFill>
                  <a:schemeClr val="tx1"/>
                </a:solidFill>
              </a:rPr>
              <a:t>Сонанти(гласници) – </a:t>
            </a:r>
            <a:r>
              <a:rPr lang="sr-Cyrl-RS" dirty="0" smtClean="0">
                <a:solidFill>
                  <a:schemeClr val="tx1"/>
                </a:solidFill>
              </a:rPr>
              <a:t>изразито звучни сугласници, приближавају се самогласницима који су најзвучнији.</a:t>
            </a:r>
          </a:p>
          <a:p>
            <a:pPr algn="ctr"/>
            <a:r>
              <a:rPr lang="sr-Cyrl-RS" sz="2000" b="1" dirty="0" smtClean="0">
                <a:solidFill>
                  <a:schemeClr val="tx1"/>
                </a:solidFill>
              </a:rPr>
              <a:t>То су: Н, Њ, Л, Љ, В, М, Р, Ј</a:t>
            </a:r>
            <a:endParaRPr lang="sr-Latn-RS" sz="2000" b="1" dirty="0">
              <a:solidFill>
                <a:schemeClr val="tx1"/>
              </a:solidFill>
            </a:endParaRPr>
          </a:p>
        </p:txBody>
      </p:sp>
      <p:sp>
        <p:nvSpPr>
          <p:cNvPr id="5" name="Rectangular Callout 4"/>
          <p:cNvSpPr/>
          <p:nvPr/>
        </p:nvSpPr>
        <p:spPr>
          <a:xfrm>
            <a:off x="5867400" y="1371600"/>
            <a:ext cx="3276600" cy="2133600"/>
          </a:xfrm>
          <a:prstGeom prst="wedgeRect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b="1" dirty="0" smtClean="0"/>
              <a:t>Сугласници/консонанти</a:t>
            </a:r>
            <a:r>
              <a:rPr lang="sr-Cyrl-RS" dirty="0" smtClean="0"/>
              <a:t> у српском језику су:</a:t>
            </a:r>
          </a:p>
          <a:p>
            <a:pPr algn="ctr"/>
            <a:endParaRPr lang="sr-Cyrl-RS" dirty="0" smtClean="0"/>
          </a:p>
          <a:p>
            <a:pPr algn="ctr"/>
            <a:r>
              <a:rPr lang="ru-RU" b="1" dirty="0" smtClean="0"/>
              <a:t>Б, В, Г, Д, Ђ, Ж, З, Ј, К, Л, Љ, М, Н, Њ, П, Р, С, Т, Ћ, Ф, Х, Ц, Ч, Џ, Ш</a:t>
            </a:r>
          </a:p>
          <a:p>
            <a:pPr algn="ctr"/>
            <a:endParaRPr lang="sr-Latn-RS" dirty="0"/>
          </a:p>
        </p:txBody>
      </p:sp>
      <p:sp>
        <p:nvSpPr>
          <p:cNvPr id="6" name="Rectangular Callout 5"/>
          <p:cNvSpPr/>
          <p:nvPr/>
        </p:nvSpPr>
        <p:spPr>
          <a:xfrm>
            <a:off x="27039" y="1981200"/>
            <a:ext cx="2819400" cy="175260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sr-Cyrl-RS" sz="2400" b="1" dirty="0" smtClean="0"/>
              <a:t>Вокали/ самогласници </a:t>
            </a:r>
            <a:r>
              <a:rPr lang="sr-Cyrl-RS" dirty="0" smtClean="0"/>
              <a:t>у </a:t>
            </a:r>
            <a:r>
              <a:rPr lang="sr-Cyrl-RS" dirty="0"/>
              <a:t>српском језику су</a:t>
            </a:r>
            <a:r>
              <a:rPr lang="sr-Cyrl-RS" sz="2400" b="1" dirty="0"/>
              <a:t>: А, Е, И, О, У.</a:t>
            </a:r>
          </a:p>
          <a:p>
            <a:pPr algn="ctr"/>
            <a:endParaRPr lang="sr-Latn-RS" sz="2400" b="1" dirty="0"/>
          </a:p>
        </p:txBody>
      </p:sp>
    </p:spTree>
    <p:extLst>
      <p:ext uri="{BB962C8B-B14F-4D97-AF65-F5344CB8AC3E}">
        <p14:creationId xmlns:p14="http://schemas.microsoft.com/office/powerpoint/2010/main" val="6019516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Word Finder Puzzle Game – Aplikacije na Google Play-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981199"/>
            <a:ext cx="2743200" cy="2743201"/>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normAutofit/>
          </a:bodyPr>
          <a:lstStyle/>
          <a:p>
            <a:r>
              <a:rPr lang="sr-Cyrl-RS" dirty="0" smtClean="0"/>
              <a:t>Пратећи дати пример („Јабланови“), провежбати израду схеме на следећим примерима:</a:t>
            </a:r>
          </a:p>
          <a:p>
            <a:endParaRPr lang="sr-Cyrl-RS" dirty="0" smtClean="0"/>
          </a:p>
          <a:p>
            <a:pPr marL="109728" indent="0">
              <a:buNone/>
            </a:pPr>
            <a:r>
              <a:rPr lang="sr-Cyrl-RS" dirty="0" smtClean="0"/>
              <a:t>а) </a:t>
            </a:r>
            <a:r>
              <a:rPr lang="ru-RU" i="1" dirty="0" smtClean="0"/>
              <a:t>Развило </a:t>
            </a:r>
            <a:r>
              <a:rPr lang="ru-RU" i="1" dirty="0"/>
              <a:t>се црно време опадања,</a:t>
            </a:r>
            <a:r>
              <a:rPr lang="ru-RU" i="1" dirty="0"/>
              <a:t/>
            </a:r>
            <a:br>
              <a:rPr lang="ru-RU" i="1" dirty="0"/>
            </a:br>
            <a:r>
              <a:rPr lang="ru-RU" i="1" dirty="0"/>
              <a:t>Набујао шљам и разврат и пороци,</a:t>
            </a:r>
            <a:r>
              <a:rPr lang="ru-RU" i="1" dirty="0"/>
              <a:t/>
            </a:r>
            <a:br>
              <a:rPr lang="ru-RU" i="1" dirty="0"/>
            </a:br>
            <a:r>
              <a:rPr lang="ru-RU" i="1" dirty="0" smtClean="0"/>
              <a:t>Подиг’о </a:t>
            </a:r>
            <a:r>
              <a:rPr lang="ru-RU" i="1" dirty="0"/>
              <a:t>се трули задах пропадања,</a:t>
            </a:r>
            <a:r>
              <a:rPr lang="ru-RU" i="1" dirty="0"/>
              <a:t/>
            </a:r>
            <a:br>
              <a:rPr lang="ru-RU" i="1" dirty="0"/>
            </a:br>
            <a:r>
              <a:rPr lang="ru-RU" i="1" dirty="0"/>
              <a:t>Умрли су сви хероји и пророци.</a:t>
            </a:r>
            <a:r>
              <a:rPr lang="ru-RU" i="1" dirty="0"/>
              <a:t/>
            </a:r>
            <a:br>
              <a:rPr lang="ru-RU" i="1" dirty="0"/>
            </a:br>
            <a:r>
              <a:rPr lang="ru-RU" i="1" dirty="0"/>
              <a:t>Развило се црно време опадања</a:t>
            </a:r>
            <a:r>
              <a:rPr lang="ru-RU" i="1" dirty="0" smtClean="0"/>
              <a:t>.</a:t>
            </a:r>
          </a:p>
          <a:p>
            <a:pPr marL="109728" indent="0">
              <a:buNone/>
            </a:pPr>
            <a:r>
              <a:rPr lang="sr-Cyrl-RS" dirty="0" smtClean="0"/>
              <a:t>(„Наши дани“ Владислав Петковић Дис)</a:t>
            </a:r>
            <a:endParaRPr lang="sr-Latn-RS" dirty="0"/>
          </a:p>
        </p:txBody>
      </p:sp>
      <p:sp>
        <p:nvSpPr>
          <p:cNvPr id="3" name="Title 2"/>
          <p:cNvSpPr>
            <a:spLocks noGrp="1"/>
          </p:cNvSpPr>
          <p:nvPr>
            <p:ph type="title"/>
          </p:nvPr>
        </p:nvSpPr>
        <p:spPr/>
        <p:txBody>
          <a:bodyPr/>
          <a:lstStyle/>
          <a:p>
            <a:r>
              <a:rPr lang="sr-Cyrl-RS" dirty="0" smtClean="0"/>
              <a:t>Домаћи задатак за студенте</a:t>
            </a:r>
            <a:endParaRPr lang="sr-Latn-RS" dirty="0"/>
          </a:p>
        </p:txBody>
      </p:sp>
    </p:spTree>
    <p:extLst>
      <p:ext uri="{BB962C8B-B14F-4D97-AF65-F5344CB8AC3E}">
        <p14:creationId xmlns:p14="http://schemas.microsoft.com/office/powerpoint/2010/main" val="16077842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sr-Cyrl-RS" dirty="0" smtClean="0"/>
              <a:t>б)</a:t>
            </a:r>
            <a:r>
              <a:rPr lang="sr-Cyrl-RS" i="1" dirty="0" smtClean="0"/>
              <a:t> О класје моје испод голих брда,</a:t>
            </a:r>
          </a:p>
          <a:p>
            <a:pPr marL="109728" indent="0">
              <a:buNone/>
            </a:pPr>
            <a:r>
              <a:rPr lang="sr-Cyrl-RS" i="1" dirty="0" smtClean="0"/>
              <a:t>Мој црни хљебе крвљу поштрапани,</a:t>
            </a:r>
          </a:p>
          <a:p>
            <a:pPr marL="109728" indent="0">
              <a:buNone/>
            </a:pPr>
            <a:r>
              <a:rPr lang="sr-Cyrl-RS" i="1" dirty="0" smtClean="0"/>
              <a:t>Ко ми те штеди, ко ли ми те брани</a:t>
            </a:r>
          </a:p>
          <a:p>
            <a:pPr marL="109728" indent="0">
              <a:buNone/>
            </a:pPr>
            <a:r>
              <a:rPr lang="sr-Cyrl-RS" i="1" dirty="0" smtClean="0"/>
              <a:t>Од гладних тица,муко моја тврда?</a:t>
            </a:r>
          </a:p>
          <a:p>
            <a:r>
              <a:rPr lang="sr-Cyrl-RS" dirty="0" smtClean="0"/>
              <a:t>(Алекса Шантић „О класје моје“)</a:t>
            </a:r>
          </a:p>
          <a:p>
            <a:endParaRPr lang="sr-Cyrl-RS" dirty="0"/>
          </a:p>
          <a:p>
            <a:pPr marL="109728" indent="0">
              <a:buNone/>
            </a:pPr>
            <a:endParaRPr lang="sr-Latn-RS" dirty="0"/>
          </a:p>
        </p:txBody>
      </p:sp>
      <p:sp>
        <p:nvSpPr>
          <p:cNvPr id="3" name="Title 2"/>
          <p:cNvSpPr>
            <a:spLocks noGrp="1"/>
          </p:cNvSpPr>
          <p:nvPr>
            <p:ph type="title"/>
          </p:nvPr>
        </p:nvSpPr>
        <p:spPr/>
        <p:txBody>
          <a:bodyPr/>
          <a:lstStyle/>
          <a:p>
            <a:r>
              <a:rPr lang="sr-Cyrl-RS" dirty="0" smtClean="0"/>
              <a:t>Домаћи задатак за студенте</a:t>
            </a:r>
            <a:endParaRPr lang="sr-Latn-RS" dirty="0"/>
          </a:p>
        </p:txBody>
      </p:sp>
      <p:pic>
        <p:nvPicPr>
          <p:cNvPr id="21506" name="Picture 2" descr="Word Finder Puzzle Game – Aplikacije na Google Play-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810000"/>
            <a:ext cx="2910347" cy="2910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03309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43000"/>
            <a:ext cx="6477000" cy="5327807"/>
          </a:xfrm>
        </p:spPr>
        <p:txBody>
          <a:bodyPr>
            <a:normAutofit fontScale="85000" lnSpcReduction="20000"/>
          </a:bodyPr>
          <a:lstStyle/>
          <a:p>
            <a:r>
              <a:rPr lang="sr-Cyrl-RS" dirty="0" smtClean="0"/>
              <a:t>Задатак израде схеме, анализирања стихова и риме који је пред вама, није нимало лак. Ипак, покушаћемо да савладамо основе упорним вежбањем. Најбоље би било да задатак напишете руком на папиру. Потом га фотографишите, и пошаљите на имејл адресу (</a:t>
            </a:r>
            <a:r>
              <a:rPr lang="en-US" dirty="0" smtClean="0"/>
              <a:t>jelena.kukic07@gmail.com</a:t>
            </a:r>
            <a:r>
              <a:rPr lang="sr-Cyrl-RS" dirty="0" smtClean="0"/>
              <a:t>) до 14. априла. </a:t>
            </a:r>
          </a:p>
          <a:p>
            <a:r>
              <a:rPr lang="sr-Cyrl-RS" dirty="0" smtClean="0"/>
              <a:t>Веома је важно да питате уколико Вам нешто није јасно. Сигурна сам да је многим студентима версификација потпуно непознат појам, стога се немојте стидети! </a:t>
            </a:r>
          </a:p>
          <a:p>
            <a:endParaRPr lang="sr-Cyrl-RS" dirty="0"/>
          </a:p>
          <a:p>
            <a:pPr marL="109728" indent="0">
              <a:buNone/>
            </a:pPr>
            <a:r>
              <a:rPr lang="sr-Cyrl-RS" dirty="0" smtClean="0"/>
              <a:t>Свако добро,</a:t>
            </a:r>
          </a:p>
          <a:p>
            <a:pPr marL="109728" indent="0">
              <a:buNone/>
            </a:pPr>
            <a:r>
              <a:rPr lang="sr-Cyrl-RS" dirty="0" smtClean="0"/>
              <a:t>Јелена Кукић.</a:t>
            </a:r>
            <a:endParaRPr lang="sr-Latn-RS" dirty="0"/>
          </a:p>
        </p:txBody>
      </p:sp>
      <p:sp>
        <p:nvSpPr>
          <p:cNvPr id="3" name="Title 2"/>
          <p:cNvSpPr>
            <a:spLocks noGrp="1"/>
          </p:cNvSpPr>
          <p:nvPr>
            <p:ph type="title"/>
          </p:nvPr>
        </p:nvSpPr>
        <p:spPr/>
        <p:txBody>
          <a:bodyPr>
            <a:normAutofit/>
          </a:bodyPr>
          <a:lstStyle/>
          <a:p>
            <a:r>
              <a:rPr lang="sr-Cyrl-RS" sz="2400" dirty="0" smtClean="0"/>
              <a:t>Драги студенти,</a:t>
            </a:r>
            <a:endParaRPr lang="sr-Latn-RS" sz="2400" dirty="0"/>
          </a:p>
        </p:txBody>
      </p:sp>
      <p:pic>
        <p:nvPicPr>
          <p:cNvPr id="20482" name="Picture 2" descr="KRAJ HVALA NA PAŽNJI!! - Rainbow Spongbob | Make a M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038600"/>
            <a:ext cx="3200400" cy="26456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Vertical Scroll 3"/>
          <p:cNvSpPr/>
          <p:nvPr/>
        </p:nvSpPr>
        <p:spPr>
          <a:xfrm>
            <a:off x="6096000" y="0"/>
            <a:ext cx="3048000" cy="365760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b="1" dirty="0" smtClean="0"/>
              <a:t>Уколико је некоме потребна помоћ  око мини-задатака изложених у презентацији, као што је подела речи на слогове, слободно може да се јави!</a:t>
            </a:r>
            <a:endParaRPr lang="sr-Latn-RS" b="1" dirty="0"/>
          </a:p>
        </p:txBody>
      </p:sp>
    </p:spTree>
    <p:extLst>
      <p:ext uri="{BB962C8B-B14F-4D97-AF65-F5344CB8AC3E}">
        <p14:creationId xmlns:p14="http://schemas.microsoft.com/office/powerpoint/2010/main" val="11031613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nip Same Side Corner Rectangle 4"/>
          <p:cNvSpPr/>
          <p:nvPr/>
        </p:nvSpPr>
        <p:spPr>
          <a:xfrm>
            <a:off x="2133600" y="304800"/>
            <a:ext cx="5029200" cy="762000"/>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dirty="0" smtClean="0">
                <a:solidFill>
                  <a:schemeClr val="tx1"/>
                </a:solidFill>
              </a:rPr>
              <a:t>Подела речи на слогове</a:t>
            </a:r>
            <a:endParaRPr lang="sr-Latn-RS" sz="2400" dirty="0">
              <a:solidFill>
                <a:schemeClr val="tx1"/>
              </a:solidFill>
            </a:endParaRPr>
          </a:p>
        </p:txBody>
      </p:sp>
      <p:sp>
        <p:nvSpPr>
          <p:cNvPr id="6" name="Horizontal Scroll 5"/>
          <p:cNvSpPr/>
          <p:nvPr/>
        </p:nvSpPr>
        <p:spPr>
          <a:xfrm>
            <a:off x="457200" y="1066800"/>
            <a:ext cx="4419600" cy="2514600"/>
          </a:xfrm>
          <a:prstGeom prst="horizontalScrol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sr-Cyrl-RS" dirty="0" smtClean="0">
                <a:solidFill>
                  <a:schemeClr val="tx1"/>
                </a:solidFill>
              </a:rPr>
              <a:t>Све речи које изговарамо могу се изговорити подељене на слогове, слог по слог. Изворни говорници неког језика интуитивно препознају слог!</a:t>
            </a:r>
            <a:endParaRPr lang="sr-Latn-RS" dirty="0">
              <a:solidFill>
                <a:schemeClr val="tx1"/>
              </a:solidFill>
            </a:endParaRPr>
          </a:p>
        </p:txBody>
      </p:sp>
      <p:sp>
        <p:nvSpPr>
          <p:cNvPr id="7" name="TextBox 6"/>
          <p:cNvSpPr txBox="1"/>
          <p:nvPr/>
        </p:nvSpPr>
        <p:spPr>
          <a:xfrm>
            <a:off x="685800" y="3352800"/>
            <a:ext cx="8382000" cy="3046988"/>
          </a:xfrm>
          <a:prstGeom prst="rect">
            <a:avLst/>
          </a:prstGeom>
          <a:noFill/>
        </p:spPr>
        <p:txBody>
          <a:bodyPr wrap="square" rtlCol="0">
            <a:spAutoFit/>
          </a:bodyPr>
          <a:lstStyle/>
          <a:p>
            <a:r>
              <a:rPr lang="sr-Cyrl-RS" sz="2400" b="1" dirty="0" smtClean="0"/>
              <a:t>Граница између слогова </a:t>
            </a:r>
            <a:r>
              <a:rPr lang="sr-Cyrl-RS" sz="2400" dirty="0" smtClean="0"/>
              <a:t>у речи није увек оштра. Граница међу слоговима је:</a:t>
            </a:r>
          </a:p>
          <a:p>
            <a:r>
              <a:rPr lang="sr-Cyrl-RS" sz="2400" b="1" dirty="0" smtClean="0"/>
              <a:t>А) фонетска </a:t>
            </a:r>
            <a:r>
              <a:rPr lang="en-US" sz="2400" b="1" dirty="0" smtClean="0">
                <a:solidFill>
                  <a:srgbClr val="FF0000"/>
                </a:solidFill>
              </a:rPr>
              <a:t>[</a:t>
            </a:r>
            <a:r>
              <a:rPr lang="sr-Cyrl-RS" sz="2400" b="1" dirty="0" smtClean="0">
                <a:solidFill>
                  <a:srgbClr val="FF0000"/>
                </a:solidFill>
              </a:rPr>
              <a:t>ра-зму-ћи-ва-ти; ра-спи-ти-ва-ти; о-ду-зи-ма-ти; и-здр-жа-ти</a:t>
            </a:r>
            <a:r>
              <a:rPr lang="en-US" sz="2400" b="1" dirty="0" smtClean="0">
                <a:solidFill>
                  <a:srgbClr val="FF0000"/>
                </a:solidFill>
              </a:rPr>
              <a:t>]</a:t>
            </a:r>
            <a:r>
              <a:rPr lang="sr-Cyrl-RS" sz="2400" dirty="0" smtClean="0"/>
              <a:t> када зависи од природе гласова</a:t>
            </a:r>
          </a:p>
          <a:p>
            <a:r>
              <a:rPr lang="sr-Cyrl-RS" sz="2400" b="1" dirty="0" smtClean="0"/>
              <a:t>Б) семантичка </a:t>
            </a:r>
            <a:r>
              <a:rPr lang="en-US" sz="2400" dirty="0" smtClean="0"/>
              <a:t>[</a:t>
            </a:r>
            <a:r>
              <a:rPr lang="sr-Cyrl-RS" sz="2400" b="1" dirty="0" smtClean="0">
                <a:solidFill>
                  <a:srgbClr val="FF0000"/>
                </a:solidFill>
              </a:rPr>
              <a:t>раз-му-ћи-ва-ти; рас-пи-ти-ва-ти; од-у-зи-ма-ти; из-др-жа-ти</a:t>
            </a:r>
            <a:r>
              <a:rPr lang="en-US" sz="2400" b="1" dirty="0" smtClean="0">
                <a:solidFill>
                  <a:srgbClr val="FF0000"/>
                </a:solidFill>
              </a:rPr>
              <a:t>]</a:t>
            </a:r>
            <a:r>
              <a:rPr lang="sr-Cyrl-RS" sz="2400" b="1" dirty="0" smtClean="0">
                <a:solidFill>
                  <a:srgbClr val="FF0000"/>
                </a:solidFill>
              </a:rPr>
              <a:t> </a:t>
            </a:r>
            <a:r>
              <a:rPr lang="sr-Cyrl-RS" sz="2400" dirty="0" smtClean="0"/>
              <a:t>када је условљена значењем речи.</a:t>
            </a:r>
          </a:p>
        </p:txBody>
      </p:sp>
    </p:spTree>
    <p:extLst>
      <p:ext uri="{BB962C8B-B14F-4D97-AF65-F5344CB8AC3E}">
        <p14:creationId xmlns:p14="http://schemas.microsoft.com/office/powerpoint/2010/main" val="26718797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СЛОГ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
            <a:ext cx="5176190" cy="3886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268" name="Picture 4" descr="СЛОГ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5906" y="30480"/>
            <a:ext cx="5115294" cy="38404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270" name="Picture 6" descr="СЛОГ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3051987"/>
            <a:ext cx="5105400" cy="38330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8574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milenavozd.files.wordpress.com/2014/04/slogovi1.gif?w=6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54" y="457200"/>
            <a:ext cx="8868546" cy="4543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2633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sr-Cyrl-RS" dirty="0" smtClean="0"/>
              <a:t>Поделите следеће речи на слогове:</a:t>
            </a:r>
          </a:p>
          <a:p>
            <a:r>
              <a:rPr lang="sr-Cyrl-RS" dirty="0" smtClean="0"/>
              <a:t>/раскрстити/</a:t>
            </a:r>
          </a:p>
          <a:p>
            <a:r>
              <a:rPr lang="sr-Cyrl-RS" dirty="0" smtClean="0"/>
              <a:t>/сладострашће/</a:t>
            </a:r>
          </a:p>
          <a:p>
            <a:r>
              <a:rPr lang="sr-Cyrl-RS" dirty="0" smtClean="0"/>
              <a:t>/сунцокрети/</a:t>
            </a:r>
          </a:p>
          <a:p>
            <a:r>
              <a:rPr lang="sr-Cyrl-RS" dirty="0" smtClean="0"/>
              <a:t>/ласта/</a:t>
            </a:r>
          </a:p>
          <a:p>
            <a:r>
              <a:rPr lang="sr-Cyrl-RS" dirty="0" smtClean="0"/>
              <a:t>/звиждати/</a:t>
            </a:r>
          </a:p>
          <a:p>
            <a:r>
              <a:rPr lang="sr-Cyrl-RS" dirty="0" smtClean="0"/>
              <a:t>/удахнути/</a:t>
            </a:r>
          </a:p>
          <a:p>
            <a:r>
              <a:rPr lang="sr-Cyrl-RS" dirty="0" smtClean="0"/>
              <a:t>/студентски/</a:t>
            </a:r>
          </a:p>
          <a:p>
            <a:r>
              <a:rPr lang="sr-Cyrl-RS" dirty="0" smtClean="0"/>
              <a:t>/амбар/</a:t>
            </a:r>
          </a:p>
          <a:p>
            <a:r>
              <a:rPr lang="sr-Cyrl-RS" dirty="0" smtClean="0"/>
              <a:t>/људски/</a:t>
            </a:r>
            <a:endParaRPr lang="sr-Latn-RS" dirty="0"/>
          </a:p>
        </p:txBody>
      </p:sp>
      <p:sp>
        <p:nvSpPr>
          <p:cNvPr id="3" name="Title 2"/>
          <p:cNvSpPr>
            <a:spLocks noGrp="1"/>
          </p:cNvSpPr>
          <p:nvPr>
            <p:ph type="title"/>
          </p:nvPr>
        </p:nvSpPr>
        <p:spPr/>
        <p:txBody>
          <a:bodyPr>
            <a:normAutofit fontScale="90000"/>
          </a:bodyPr>
          <a:lstStyle/>
          <a:p>
            <a:r>
              <a:rPr lang="sr-Cyrl-RS" dirty="0" smtClean="0"/>
              <a:t>Кратка вежбица!/ Урадите сами</a:t>
            </a:r>
            <a:endParaRPr lang="sr-Latn-RS" dirty="0"/>
          </a:p>
        </p:txBody>
      </p:sp>
      <p:pic>
        <p:nvPicPr>
          <p:cNvPr id="5122" name="Picture 2" descr="Suncokret, sunčev hodočasn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590800"/>
            <a:ext cx="5077896" cy="2667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6402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sr-Cyrl-RS" dirty="0" smtClean="0"/>
              <a:t>Овај систем састоји се из четири акцента. </a:t>
            </a:r>
            <a:r>
              <a:rPr lang="sr-Cyrl-RS" b="1" dirty="0" smtClean="0"/>
              <a:t>Акценат (наглашени слог у речи) </a:t>
            </a:r>
            <a:r>
              <a:rPr lang="sr-Cyrl-RS" dirty="0" smtClean="0"/>
              <a:t>се не остварује само као гласовни удар, већ и као узлазно или силазно кретање тона унутар акцентованог слога.</a:t>
            </a:r>
            <a:endParaRPr lang="sr-Latn-RS" dirty="0"/>
          </a:p>
        </p:txBody>
      </p:sp>
      <p:sp>
        <p:nvSpPr>
          <p:cNvPr id="3" name="Title 2"/>
          <p:cNvSpPr>
            <a:spLocks noGrp="1"/>
          </p:cNvSpPr>
          <p:nvPr>
            <p:ph type="title"/>
          </p:nvPr>
        </p:nvSpPr>
        <p:spPr/>
        <p:txBody>
          <a:bodyPr>
            <a:normAutofit fontScale="90000"/>
          </a:bodyPr>
          <a:lstStyle/>
          <a:p>
            <a:r>
              <a:rPr lang="sr-Cyrl-RS" dirty="0" smtClean="0"/>
              <a:t>Прозодијски систем стандардног српског језика</a:t>
            </a:r>
            <a:endParaRPr lang="sr-Latn-RS" dirty="0"/>
          </a:p>
        </p:txBody>
      </p:sp>
      <p:pic>
        <p:nvPicPr>
          <p:cNvPr id="6146" name="Picture 2" descr="АКЦЕНТИ СРПСКОГ ЈЕЗИКА | СРПСКИ ЈЕЗ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130872"/>
            <a:ext cx="8610600" cy="3690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4934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1102</TotalTime>
  <Words>2320</Words>
  <Application>Microsoft Office PowerPoint</Application>
  <PresentationFormat>On-screen Show (4:3)</PresentationFormat>
  <Paragraphs>254</Paragraphs>
  <Slides>42</Slides>
  <Notes>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Concourse</vt:lpstr>
      <vt:lpstr>Версификација</vt:lpstr>
      <vt:lpstr>Разлика: Поезија/ проза</vt:lpstr>
      <vt:lpstr>PowerPoint Presentation</vt:lpstr>
      <vt:lpstr>Подсетимо се...</vt:lpstr>
      <vt:lpstr>PowerPoint Presentation</vt:lpstr>
      <vt:lpstr>PowerPoint Presentation</vt:lpstr>
      <vt:lpstr>PowerPoint Presentation</vt:lpstr>
      <vt:lpstr>Кратка вежбица!/ Урадите сами</vt:lpstr>
      <vt:lpstr>Прозодијски систем стандардног српског језика</vt:lpstr>
      <vt:lpstr>PowerPoint Presentation</vt:lpstr>
      <vt:lpstr>PowerPoint Presentation</vt:lpstr>
      <vt:lpstr>ПРАВИЛА РАСПОРЕЂИВАЊА АКЦЕНАТА</vt:lpstr>
      <vt:lpstr>PowerPoint Presentation</vt:lpstr>
      <vt:lpstr>PowerPoint Presentation</vt:lpstr>
      <vt:lpstr>PowerPoint Presentation</vt:lpstr>
      <vt:lpstr>Подела речи на слогове и одређивање кратких и дугих слогова</vt:lpstr>
      <vt:lpstr>Вежба бр. 2/Урадите сами</vt:lpstr>
      <vt:lpstr>Клитике</vt:lpstr>
      <vt:lpstr>PowerPoint Presentation</vt:lpstr>
      <vt:lpstr>PowerPoint Presentation</vt:lpstr>
      <vt:lpstr>Версификација</vt:lpstr>
      <vt:lpstr>Улога ритма у стиховима</vt:lpstr>
      <vt:lpstr>Версификација и системи версификације</vt:lpstr>
      <vt:lpstr>Версификација и системи версификације</vt:lpstr>
      <vt:lpstr>PowerPoint Presentation</vt:lpstr>
      <vt:lpstr>Основи наше версификације</vt:lpstr>
      <vt:lpstr>PowerPoint Presentation</vt:lpstr>
      <vt:lpstr>PowerPoint Presentation</vt:lpstr>
      <vt:lpstr>Врсте стихова</vt:lpstr>
      <vt:lpstr>Цезура (II)</vt:lpstr>
      <vt:lpstr>Рима (слик)</vt:lpstr>
      <vt:lpstr>Рима (слик)</vt:lpstr>
      <vt:lpstr>Рима (слик)</vt:lpstr>
      <vt:lpstr>Рима (слик)</vt:lpstr>
      <vt:lpstr>Версификацијска схема</vt:lpstr>
      <vt:lpstr>PowerPoint Presentation</vt:lpstr>
      <vt:lpstr>Версификацијска схема/даља анализа</vt:lpstr>
      <vt:lpstr>Рима (анализа)</vt:lpstr>
      <vt:lpstr>Рима (анализа)</vt:lpstr>
      <vt:lpstr>Домаћи задатак за студенте</vt:lpstr>
      <vt:lpstr>Домаћи задатак за студенте</vt:lpstr>
      <vt:lpstr>Драги студенти,</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Версификација</dc:title>
  <dc:creator>Jelena Kukić</dc:creator>
  <cp:lastModifiedBy>Jelena Kukić</cp:lastModifiedBy>
  <cp:revision>67</cp:revision>
  <dcterms:created xsi:type="dcterms:W3CDTF">2006-08-16T00:00:00Z</dcterms:created>
  <dcterms:modified xsi:type="dcterms:W3CDTF">2021-04-08T13:06:42Z</dcterms:modified>
</cp:coreProperties>
</file>